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20e83311fb4e59" /><Relationship Type="http://schemas.openxmlformats.org/officeDocument/2006/relationships/extended-properties" Target="/docProps/app.xml" Id="Ra539d9285a444519" /><Relationship Type="http://schemas.openxmlformats.org/officeDocument/2006/relationships/officeDocument" Target="/ppt/presentation.xml" Id="R26c607eed7be4e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9eb0ea789c4ccb"/>
  </p:sldMasterIdLst>
  <p:notesMasterIdLst>
    <p:notesMasterId xmlns:r="http://schemas.openxmlformats.org/officeDocument/2006/relationships" r:id="R31084f7ee7c34d07"/>
  </p:notesMasterIdLst>
  <p:sldIdLst>
    <p:sldId xmlns:r="http://schemas.openxmlformats.org/officeDocument/2006/relationships" id="256" r:id="Rff27d250f58f4c5a"/>
    <p:sldId xmlns:r="http://schemas.openxmlformats.org/officeDocument/2006/relationships" id="257" r:id="R7361283692b74036"/>
    <p:sldId xmlns:r="http://schemas.openxmlformats.org/officeDocument/2006/relationships" id="258" r:id="Rc060aa22fe7d44d4"/>
    <p:sldId xmlns:r="http://schemas.openxmlformats.org/officeDocument/2006/relationships" id="259" r:id="Rd598dceb0af741bd"/>
    <p:sldId xmlns:r="http://schemas.openxmlformats.org/officeDocument/2006/relationships" id="260" r:id="R331f988ed99f4600"/>
    <p:sldId xmlns:r="http://schemas.openxmlformats.org/officeDocument/2006/relationships" id="261" r:id="Rfb4976fd24364962"/>
    <p:sldId xmlns:r="http://schemas.openxmlformats.org/officeDocument/2006/relationships" id="262" r:id="Rf75f14345edd46c8"/>
    <p:sldId xmlns:r="http://schemas.openxmlformats.org/officeDocument/2006/relationships" id="263" r:id="R89bac102bc44408f"/>
    <p:sldId xmlns:r="http://schemas.openxmlformats.org/officeDocument/2006/relationships" id="264" r:id="R0c9a3a03a9684a56"/>
    <p:sldId xmlns:r="http://schemas.openxmlformats.org/officeDocument/2006/relationships" id="265" r:id="R33aa37945142410e"/>
    <p:sldId xmlns:r="http://schemas.openxmlformats.org/officeDocument/2006/relationships" id="266" r:id="R6bcde27f596a4cf2"/>
    <p:sldId xmlns:r="http://schemas.openxmlformats.org/officeDocument/2006/relationships" id="267" r:id="Rb67011acbd3e483f"/>
    <p:sldId xmlns:r="http://schemas.openxmlformats.org/officeDocument/2006/relationships" id="268" r:id="R55f51228db474c32"/>
    <p:sldId xmlns:r="http://schemas.openxmlformats.org/officeDocument/2006/relationships" id="269" r:id="Rf263fc7c4f1e4827"/>
    <p:sldId xmlns:r="http://schemas.openxmlformats.org/officeDocument/2006/relationships" id="270" r:id="R715e47328c5b4bf5"/>
    <p:sldId xmlns:r="http://schemas.openxmlformats.org/officeDocument/2006/relationships" id="271" r:id="R1cd09dad56214e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b861ed38ef48a2" /><Relationship Type="http://schemas.openxmlformats.org/officeDocument/2006/relationships/slideMaster" Target="/ppt/slideMasters/slideMaster1.xml" Id="Rf99eb0ea789c4ccb" /><Relationship Type="http://schemas.openxmlformats.org/officeDocument/2006/relationships/notesMaster" Target="/ppt/notesMasters/notesMaster1.xml" Id="R31084f7ee7c34d07" /><Relationship Type="http://schemas.openxmlformats.org/officeDocument/2006/relationships/presProps" Target="/ppt/presProps.xml" Id="Rfd1d6e10320344ff" /><Relationship Type="http://schemas.openxmlformats.org/officeDocument/2006/relationships/tableStyles" Target="/ppt/tableStyles.xml" Id="R58d878f612c04a94" /><Relationship Type="http://schemas.openxmlformats.org/officeDocument/2006/relationships/slide" Target="/ppt/slides/slide1.xml" Id="Rff27d250f58f4c5a" /><Relationship Type="http://schemas.openxmlformats.org/officeDocument/2006/relationships/slide" Target="/ppt/slides/slide2.xml" Id="R7361283692b74036" /><Relationship Type="http://schemas.openxmlformats.org/officeDocument/2006/relationships/slide" Target="/ppt/slides/slide3.xml" Id="Rc060aa22fe7d44d4" /><Relationship Type="http://schemas.openxmlformats.org/officeDocument/2006/relationships/slide" Target="/ppt/slides/slide4.xml" Id="Rd598dceb0af741bd" /><Relationship Type="http://schemas.openxmlformats.org/officeDocument/2006/relationships/slide" Target="/ppt/slides/slide5.xml" Id="R331f988ed99f4600" /><Relationship Type="http://schemas.openxmlformats.org/officeDocument/2006/relationships/slide" Target="/ppt/slides/slide6.xml" Id="Rfb4976fd24364962" /><Relationship Type="http://schemas.openxmlformats.org/officeDocument/2006/relationships/slide" Target="/ppt/slides/slide7.xml" Id="Rf75f14345edd46c8" /><Relationship Type="http://schemas.openxmlformats.org/officeDocument/2006/relationships/slide" Target="/ppt/slides/slide8.xml" Id="R89bac102bc44408f" /><Relationship Type="http://schemas.openxmlformats.org/officeDocument/2006/relationships/slide" Target="/ppt/slides/slide9.xml" Id="R0c9a3a03a9684a56" /><Relationship Type="http://schemas.openxmlformats.org/officeDocument/2006/relationships/slide" Target="/ppt/slides/slide10.xml" Id="R33aa37945142410e" /><Relationship Type="http://schemas.openxmlformats.org/officeDocument/2006/relationships/slide" Target="/ppt/slides/slide11.xml" Id="R6bcde27f596a4cf2" /><Relationship Type="http://schemas.openxmlformats.org/officeDocument/2006/relationships/slide" Target="/ppt/slides/slide12.xml" Id="Rb67011acbd3e483f" /><Relationship Type="http://schemas.openxmlformats.org/officeDocument/2006/relationships/slide" Target="/ppt/slides/slide13.xml" Id="R55f51228db474c32" /><Relationship Type="http://schemas.openxmlformats.org/officeDocument/2006/relationships/slide" Target="/ppt/slides/slide14.xml" Id="Rf263fc7c4f1e4827" /><Relationship Type="http://schemas.openxmlformats.org/officeDocument/2006/relationships/slide" Target="/ppt/slides/slide15.xml" Id="R715e47328c5b4bf5" /><Relationship Type="http://schemas.openxmlformats.org/officeDocument/2006/relationships/slide" Target="/ppt/slides/slide16.xml" Id="R1cd09dad56214e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0825d32dae40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af88da70ec4d39" /><Relationship Type="http://schemas.openxmlformats.org/officeDocument/2006/relationships/notesMaster" Target="/ppt/notesMasters/notesMaster1.xml" Id="Rf2600d58d7a241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ada8b8358e413e" /><Relationship Type="http://schemas.openxmlformats.org/officeDocument/2006/relationships/notesMaster" Target="/ppt/notesMasters/notesMaster1.xml" Id="R9b206144f3d548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2a4a5ea2854592" /><Relationship Type="http://schemas.openxmlformats.org/officeDocument/2006/relationships/notesMaster" Target="/ppt/notesMasters/notesMaster1.xml" Id="Rb14622b60b5441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eaf7600c7f4de8" /><Relationship Type="http://schemas.openxmlformats.org/officeDocument/2006/relationships/notesMaster" Target="/ppt/notesMasters/notesMaster1.xml" Id="Rde42c2d72d6741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d1ababdaca40bb" /><Relationship Type="http://schemas.openxmlformats.org/officeDocument/2006/relationships/notesMaster" Target="/ppt/notesMasters/notesMaster1.xml" Id="R0b33b0c16d644b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921ef8719741cb" /><Relationship Type="http://schemas.openxmlformats.org/officeDocument/2006/relationships/notesMaster" Target="/ppt/notesMasters/notesMaster1.xml" Id="R97547d414f5f4f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328b6162984c5c" /><Relationship Type="http://schemas.openxmlformats.org/officeDocument/2006/relationships/notesMaster" Target="/ppt/notesMasters/notesMaster1.xml" Id="Rb32349eaa9f345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38591c342c487c" /><Relationship Type="http://schemas.openxmlformats.org/officeDocument/2006/relationships/notesMaster" Target="/ppt/notesMasters/notesMaster1.xml" Id="Rbe243092271647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1f8e4f204343ca" /><Relationship Type="http://schemas.openxmlformats.org/officeDocument/2006/relationships/notesMaster" Target="/ppt/notesMasters/notesMaster1.xml" Id="R84f9586ab89944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793688faf874a33" /><Relationship Type="http://schemas.openxmlformats.org/officeDocument/2006/relationships/notesMaster" Target="/ppt/notesMasters/notesMaster1.xml" Id="Rc4fb84dbc4c346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5caa9634f5b4cf9" /><Relationship Type="http://schemas.openxmlformats.org/officeDocument/2006/relationships/notesMaster" Target="/ppt/notesMasters/notesMaster1.xml" Id="Rbf2347a5e5ad4d0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7f55f691e8a4515" /><Relationship Type="http://schemas.openxmlformats.org/officeDocument/2006/relationships/notesMaster" Target="/ppt/notesMasters/notesMaster1.xml" Id="Rde07c969f0df4b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0ff3fed1a6546e0" /><Relationship Type="http://schemas.openxmlformats.org/officeDocument/2006/relationships/notesMaster" Target="/ppt/notesMasters/notesMaster1.xml" Id="Rb8631b1f11934ed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f482c3d674a454d" /><Relationship Type="http://schemas.openxmlformats.org/officeDocument/2006/relationships/notesMaster" Target="/ppt/notesMasters/notesMaster1.xml" Id="R9e156baf85fc48b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c4a8c3141c54d7f" /><Relationship Type="http://schemas.openxmlformats.org/officeDocument/2006/relationships/notesMaster" Target="/ppt/notesMasters/notesMaster1.xml" Id="Ra60bc886bc364d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44cc349bef74280" /><Relationship Type="http://schemas.openxmlformats.org/officeDocument/2006/relationships/notesMaster" Target="/ppt/notesMasters/notesMaster1.xml" Id="R18c1f375282e45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- Operational image is illustrative AI-generated marketing artwork; it does not depict a specific current portfolio asset.</a:t>
            </a:r>
          </a:p>
          <a:p xmlns:a="http://schemas.openxmlformats.org/drawingml/2006/main">
            <a:r>
              <a:t>
[Sources]
- Accenture Investor Relations, official earnings and investor materials: https://investor.accenture.com/ (visual design benchmark only).
- Accenture Annual Reports: https://www.accenture.com/us-en/about/company/annual-report (visual design benchmark only).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product, mandate and ECP materials supplied in the investor-document workspace.</a:t>
            </a:r>
          </a:p>
          <a:p xmlns:a="http://schemas.openxmlformats.org/drawingml/2006/main">
            <a:r>
              <a:t>- Leadership image is AI-generated identity-preserving marketing artwork using dd76eef0-0574-404b-8a06-daf7ee32c502.png as the primary multi-angle reference for Louis Pieterse, supported by louis 1.jpg, louis 4.jpg, louis2.jpg and louis3.jpg.</a:t>
            </a:r>
          </a:p>
          <a:p xmlns:a="http://schemas.openxmlformats.org/drawingml/2006/main">
            <a:r>
              <a:t>- The image depicts an illustrative collaborative Sentry investment and operating team in a candid working discussion.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- WOAH Namibia country update: https://rr-africa.woah.org/en/news/namibia-updates-tads-contingency-plans-safeguarding-animal-health-securing-livelihoods/</a:t>
            </a:r>
          </a:p>
          <a:p xmlns:a="http://schemas.openxmlformats.org/drawingml/2006/main">
            <a:r>
              <a:t>- South African Government FMD progress statement, 16 April 2026: https://www.gov.za/news/media-statements/minister-john-steenhuisen-announces-progress-foot-and-mouth-disease</a:t>
            </a:r>
          </a:p>
          <a:p xmlns:a="http://schemas.openxmlformats.org/drawingml/2006/main">
            <a:r>
              <a:t>- Namibia Livestock and Livestock Products Board: https://nammic.com.na/</a:t>
            </a:r>
          </a:p>
          <a:p xmlns:a="http://schemas.openxmlformats.org/drawingml/2006/main">
            <a:r>
              <a:t>- Namibia feedlot visual is AI-generated illustrative marketing artwork created for this presentation; it does not depict a specific current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- Operational image is illustrative AI-generated marketing artwork; it does not depict a specific current portfolio asset.</a:t>
            </a:r>
          </a:p>
          <a:p xmlns:a="http://schemas.openxmlformats.org/drawingml/2006/main">
            <a:r>
              <a:t>
[Sources]
- Meatco premium, traceable and value-added export positioning: https://www.meatco.com.na/index/news_item/52
- Project integration thesis supplied by Sentry management, 25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- 2026-08-24_Gariep_Investor_Information_Pack(1).pdf, pages 1, 4-8; supplied by the user.</a:t>
            </a:r>
          </a:p>
          <a:p xmlns:a="http://schemas.openxmlformats.org/drawingml/2006/main">
            <a:r>
              <a:t>- Gariep/Rieldans brand or project image extracted from 2026-08-24_Gariep_Investor_Information_Pack(1).pdf.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- 2026-08-24_Gariep_Investor_Information_Pack(1).pdf, pages 6-7;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- 2026-08-24_Gariep_Investor_Information_Pack(1).pdf, pages 4, 11, 25; supplied by the user.</a:t>
            </a:r>
          </a:p>
          <a:p xmlns:a="http://schemas.openxmlformats.org/drawingml/2006/main">
            <a:r>
              <a:t>- Gariep/Rieldans brand or project image extracted from 2026-08-24_Gariep_Investor_Information_Pack(1).pdf.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- 2026-08-24_Gariep_Investor_Information_Pack(1).pdf, pages 5, 8 and 26; supplied by the user.</a:t>
            </a:r>
          </a:p>
          <a:p xmlns:a="http://schemas.openxmlformats.org/drawingml/2006/main">
            <a:r>
              <a:t>- Protected-agriculture corridor visual is AI-generated illustrative marketing artwork created for this presentation; it does not depict a completed current asset.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- 2026-08-24_Gariep_Investor_Information_Pack(1).pdf, pages 7-8; supplied by the user.</a:t>
            </a:r>
          </a:p>
          <a:p xmlns:a="http://schemas.openxmlformats.org/drawingml/2006/main">
            <a:r>
              <a:t>- Gariep/Rieldans brand or project image extracted from 2026-08-24_Gariep_Investor_Information_Pack(1).pdf.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- 2026-08-24_Gariep_Investor_Information_Pack(1).pdf, pages 5, 9-10, 26; supplied by the user.</a:t>
            </a:r>
          </a:p>
          <a:p xmlns:a="http://schemas.openxmlformats.org/drawingml/2006/main">
            <a:r>
              <a:t>- Gariep/Rieldans brand or project image extracted from 2026-08-24_Gariep_Investor_Information_Pack(1).pdf.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Statistics South Africa, Consumer inflation slows in July 2026: CPI 4.30%; CPI + 8% arithmetic equals 12.30% — https://www.statssa.gov.za/?p=19815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
[Sources]
- 2026-08-24_Gariep_Investor_Information_Pack(1).pdf, pages 8, 25, 27;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
[Sources]
- 2026-08-24_Gariep_Investor_Information_Pack(1).pdf, pages 4-11, 25-26;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
[Sources]
- 2026-08-24_Gariep_Investor_Information_Pack(1).pdf, pages 4-11; supplied by the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38845ab3264e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cab71bc2f841ca" /><Relationship Type="http://schemas.openxmlformats.org/officeDocument/2006/relationships/slideLayout" Target="/ppt/slideLayouts/slideLayout1.xml" Id="Rd95ef5e31e3042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5ef5e31e3042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791ed86dc4545" /><Relationship Type="http://schemas.openxmlformats.org/officeDocument/2006/relationships/image" Target="/ppt/media/image.png" Id="R917c26d72bcd4a1a" /><Relationship Type="http://schemas.openxmlformats.org/officeDocument/2006/relationships/image" Target="/ppt/media/image2.png" Id="Ra57b0edffa8a42b6" /><Relationship Type="http://schemas.openxmlformats.org/officeDocument/2006/relationships/notesSlide" Target="/ppt/notesSlides/notesSlide1.xml" Id="Rca1a8ef3cb944c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baa279fb844a1" /><Relationship Type="http://schemas.openxmlformats.org/officeDocument/2006/relationships/image" Target="/ppt/media/image3.png" Id="Rf0e3062f12cf4458" /><Relationship Type="http://schemas.openxmlformats.org/officeDocument/2006/relationships/image" Target="/ppt/media/image4.png" Id="R2ee51648c8fa4c83" /><Relationship Type="http://schemas.openxmlformats.org/officeDocument/2006/relationships/image" Target="/ppt/media/image5.png" Id="R13645c10a9b44d8f" /><Relationship Type="http://schemas.openxmlformats.org/officeDocument/2006/relationships/notesSlide" Target="/ppt/notesSlides/notesSlide2.xml" Id="Rf94508725d6f40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c2307bd564ea3" /><Relationship Type="http://schemas.openxmlformats.org/officeDocument/2006/relationships/image" Target="/ppt/media/image6.png" Id="R19a2d33e7d6c4d0e" /><Relationship Type="http://schemas.openxmlformats.org/officeDocument/2006/relationships/notesSlide" Target="/ppt/notesSlides/notesSlide3.xml" Id="R73592265934a45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addff1510f469d" /><Relationship Type="http://schemas.openxmlformats.org/officeDocument/2006/relationships/image" Target="/ppt/media/image3.png" Id="Ra0f74077e2994272" /><Relationship Type="http://schemas.openxmlformats.org/officeDocument/2006/relationships/image" Target="/ppt/media/image4.png" Id="Rfb0db44e53b54b80" /><Relationship Type="http://schemas.openxmlformats.org/officeDocument/2006/relationships/image" Target="/ppt/media/image7.png" Id="R54575be9e4664f23" /><Relationship Type="http://schemas.openxmlformats.org/officeDocument/2006/relationships/notesSlide" Target="/ppt/notesSlides/notesSlide4.xml" Id="Radac2358e5aa42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14a2fa90024ce5" /><Relationship Type="http://schemas.openxmlformats.org/officeDocument/2006/relationships/image" Target="/ppt/media/image3.png" Id="R68a7e72c4074405a" /><Relationship Type="http://schemas.openxmlformats.org/officeDocument/2006/relationships/image" Target="/ppt/media/image4.png" Id="R5403a24610504e3d" /><Relationship Type="http://schemas.openxmlformats.org/officeDocument/2006/relationships/image" Target="/ppt/media/image8.png" Id="R841783d4ab8f4f82" /><Relationship Type="http://schemas.openxmlformats.org/officeDocument/2006/relationships/notesSlide" Target="/ppt/notesSlides/notesSlide5.xml" Id="R11fc370d7d574d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8a33226c1e47ba" /><Relationship Type="http://schemas.openxmlformats.org/officeDocument/2006/relationships/image" Target="/ppt/media/image3.png" Id="R685d7586d1c6494e" /><Relationship Type="http://schemas.openxmlformats.org/officeDocument/2006/relationships/image" Target="/ppt/media/image4.png" Id="Rc041d985173b4ec6" /><Relationship Type="http://schemas.openxmlformats.org/officeDocument/2006/relationships/image" Target="/ppt/media/image9.png" Id="Rf8bb0d9680b84790" /><Relationship Type="http://schemas.openxmlformats.org/officeDocument/2006/relationships/notesSlide" Target="/ppt/notesSlides/notesSlide6.xml" Id="R6c9bd65eead141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72fd4680bd4be1" /><Relationship Type="http://schemas.openxmlformats.org/officeDocument/2006/relationships/image" Target="/ppt/media/image6.png" Id="R3a4d4207a1b14a93" /><Relationship Type="http://schemas.openxmlformats.org/officeDocument/2006/relationships/notesSlide" Target="/ppt/notesSlides/notesSlide7.xml" Id="R1af6452ad9a143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07a08a1a194e23" /><Relationship Type="http://schemas.openxmlformats.org/officeDocument/2006/relationships/image" Target="/ppt/media/image10.png" Id="Rdc1d7ec408144853" /><Relationship Type="http://schemas.openxmlformats.org/officeDocument/2006/relationships/image" Target="/ppt/media/image11.png" Id="R07e67a54c5df488c" /><Relationship Type="http://schemas.openxmlformats.org/officeDocument/2006/relationships/image" Target="/ppt/media/image12.png" Id="Re15957a02c874e4d" /><Relationship Type="http://schemas.openxmlformats.org/officeDocument/2006/relationships/notesSlide" Target="/ppt/notesSlides/notesSlide8.xml" Id="Rd8478723ec2b438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8a5375c5da4a69" /><Relationship Type="http://schemas.openxmlformats.org/officeDocument/2006/relationships/image" Target="/ppt/media/image10.png" Id="R865e094d554f4fcd" /><Relationship Type="http://schemas.openxmlformats.org/officeDocument/2006/relationships/image" Target="/ppt/media/image11.png" Id="R6af5303ba0bd4e7b" /><Relationship Type="http://schemas.openxmlformats.org/officeDocument/2006/relationships/notesSlide" Target="/ppt/notesSlides/notesSlide9.xml" Id="R9f97fc6f1c324e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fee08198ad4bcf" /><Relationship Type="http://schemas.openxmlformats.org/officeDocument/2006/relationships/image" Target="/ppt/media/image3.png" Id="R663aff359a0e4ce8" /><Relationship Type="http://schemas.openxmlformats.org/officeDocument/2006/relationships/image" Target="/ppt/media/image4.png" Id="R67d343dfeadd49f2" /><Relationship Type="http://schemas.openxmlformats.org/officeDocument/2006/relationships/image" Target="/ppt/media/image7.png" Id="R1386faa3c9c94e12" /><Relationship Type="http://schemas.openxmlformats.org/officeDocument/2006/relationships/image" Target="/ppt/media/image13.png" Id="Raf6cfac48a35438f" /><Relationship Type="http://schemas.openxmlformats.org/officeDocument/2006/relationships/notesSlide" Target="/ppt/notesSlides/notesSlide10.xml" Id="R4e4b7e23566341a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22e49dc1947af" /><Relationship Type="http://schemas.openxmlformats.org/officeDocument/2006/relationships/image" Target="/ppt/media/image3.png" Id="R826e73292c2e4bd9" /><Relationship Type="http://schemas.openxmlformats.org/officeDocument/2006/relationships/image" Target="/ppt/media/image4.png" Id="R2a1eb4a9b4f54a9d" /><Relationship Type="http://schemas.openxmlformats.org/officeDocument/2006/relationships/image" Target="/ppt/media/image8.png" Id="R8b73492f47ca4830" /><Relationship Type="http://schemas.openxmlformats.org/officeDocument/2006/relationships/image" Target="/ppt/media/image14.png" Id="R0e090237f3394a0d" /><Relationship Type="http://schemas.openxmlformats.org/officeDocument/2006/relationships/notesSlide" Target="/ppt/notesSlides/notesSlide11.xml" Id="R72079b3ee62f44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2e301b8ff14658" /><Relationship Type="http://schemas.openxmlformats.org/officeDocument/2006/relationships/image" Target="/ppt/media/image15.png" Id="Rccb57450731340a9" /><Relationship Type="http://schemas.openxmlformats.org/officeDocument/2006/relationships/notesSlide" Target="/ppt/notesSlides/notesSlide12.xml" Id="R98816d0e03064d2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0e197b800949b5" /><Relationship Type="http://schemas.openxmlformats.org/officeDocument/2006/relationships/image" Target="/ppt/media/image16.png" Id="R0ab53604c1f0467c" /><Relationship Type="http://schemas.openxmlformats.org/officeDocument/2006/relationships/notesSlide" Target="/ppt/notesSlides/notesSlide13.xml" Id="R16ed8c96d17646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5f27f0bde4d58" /><Relationship Type="http://schemas.openxmlformats.org/officeDocument/2006/relationships/image" Target="/ppt/media/image17.png" Id="R30350b865bef4eb1" /><Relationship Type="http://schemas.openxmlformats.org/officeDocument/2006/relationships/notesSlide" Target="/ppt/notesSlides/notesSlide14.xml" Id="R6735230eaf52486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498f31abe14f2f" /><Relationship Type="http://schemas.openxmlformats.org/officeDocument/2006/relationships/image" Target="/ppt/media/image16.png" Id="R082a5341ca284201" /><Relationship Type="http://schemas.openxmlformats.org/officeDocument/2006/relationships/notesSlide" Target="/ppt/notesSlides/notesSlide15.xml" Id="R22f9b8a2a8194a0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5bad251a3d436f" /><Relationship Type="http://schemas.openxmlformats.org/officeDocument/2006/relationships/image" Target="/ppt/media/image17.png" Id="R29b8b38e3df34da0" /><Relationship Type="http://schemas.openxmlformats.org/officeDocument/2006/relationships/notesSlide" Target="/ppt/notesSlides/notesSlide16.xml" Id="R46de507fd2444c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c26d72bcd4a1a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B8644-27E1-470A-AC97-9DFC0948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0"/>
            <a:ext cx="1524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1E3A"/>
              </a:gs>
              <a:gs pos="55000">
                <a:srgbClr val="081E3A">
                  <a:alpha val="78000"/>
                </a:srgbClr>
              </a:gs>
              <a:gs pos="100000">
                <a:srgbClr val="081E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DA20C3-6B8E-4B8B-B323-19C4BC5D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6B378A-6817-4C15-8A45-CD2768DF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D4C64-7C9A-4D7E-B60C-2E0B09FC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1562100" cy="8001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b0edffa8a42b6"/>
          <a:srcRect xmlns:a="http://schemas.openxmlformats.org/drawingml/2006/main" l="0" t="13675" r="0" b="136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381000"/>
            <a:ext cx="1333500" cy="6477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4421F-EBA1-4BFA-A07F-8FA02A1C2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0495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SENTRY CAPITAL PRODUCT PRESENTATION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499E1D-DBC0-4E63-B7AE-A0532DCA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Dynamic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Income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779D8-3504-49D2-9ABD-0F0C3B65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0"/>
            <a:ext cx="4762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800" b="0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diversified real-economy income mandate across feedlot and protected agriculture.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967A52-D81A-478A-B725-28D54C88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00600"/>
            <a:ext cx="4476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81754F-6DDC-45B1-93ED-D09E7C64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006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45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15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SENB | 14%+ Direct target floor | 13%+ Platform target floor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A0B2E-DAC6-492A-81E4-9756DE3D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0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rPr>
              <a:t>LIFECYCLE PLATFORM CODE • SENB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rPr>
              <a:t>Opening blend: 14.5% Direct PM  •  13.5% Platform  •  Year 3–Year 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7EE919-EFAD-41AE-9E90-6AA5C5DF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270914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5F3323-AAB4-4668-BC88-8E8DCA31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1BFBC-B0D0-4943-9F04-AE69A479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SENTRY CAPITAL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F7777-55AA-4A5B-A8A1-ECAE565E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 boutique investment house built around real operating cash flows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3062f12cf4458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2D06A-4F97-4062-AD1A-051CB378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2E401-A490-492E-8FFE-124F286E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99337-04E0-4910-AA9E-D0461C69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8B727-9D18-4EE4-8592-FE3A974C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e51648c8fa4c83"/>
          <a:srcRect xmlns:a="http://schemas.openxmlformats.org/drawingml/2006/main" l="0" t="94" r="0" b="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71500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4CB43-60DD-4C83-B194-8256665F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5715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2B30A-395F-4A6A-AE06-10FA6E1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05375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HANDS-ON LEADERSHIP • ORIGINATION • ASSET MANAGEMENT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D8F08-A8CA-4B31-8E08-3146F561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600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Sentry way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BC61E-BF2B-4C46-AC46-8CF44695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19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08001-E5C4-4D73-8725-EB426582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431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Originate gap-filling opportunities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A9DB7-DB11-4796-A451-FE6D5448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051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BAD82-D871-4E5B-A95D-F62717E7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2890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Make operations and cash cycles legible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54E34-38C1-4D4B-835A-5B48D15E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90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0B47E-267F-4B1B-8B7C-F35DCE11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Align legal structure, controls and incentives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42328-9636-453A-A9C6-4787BDA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76222-1193-4E67-99B7-A1439EE7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0045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Deploy through an approved asset pipeline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1CF44-8893-4A72-BF29-B0B50729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624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1DE5-5C0B-4BA6-9B24-2129A575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0862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Monitor evidence, collections and performance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96BA12-0E93-4F3A-BF21-C8280D3C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10200"/>
            <a:ext cx="10687050" cy="647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9CC998-DEDD-4BBF-8B88-B695BAFB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WHY BOUTIQUE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38A2D1-46D7-42B2-9DB4-C2E0D2A7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1497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Specialist opportunities need close operating knowledge, decisive structuring and hands-on asset management.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30540A-4125-4F94-8483-290D2173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341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Sentry fills financing gaps where real assets, specialist operators and controlled cash flows can create investable income.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45c10a9b44d8f"/>
          <a:srcRect xmlns:a="http://schemas.openxmlformats.org/drawingml/2006/main" l="2034" t="0" r="20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715000" cy="335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402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EA76BC0-5344-426C-89A5-0AA518B0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77C702-4BFD-43D2-8BF0-CC7C7BCA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THE PROPOSITION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B3E63-148F-4557-BE32-01EC0772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Two specialist strategies. One diversified income mandate.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a2d33e7d6c4d0e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095902-E007-4FCE-BD5C-77429DA8E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5DBFE-9813-4AE2-B4BA-62F020492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A7458-4FF0-4751-9C80-16E1235A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81142A-969E-4EE6-AB01-6C1131F9E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1C04C5-9FAF-4646-B341-E18D0E56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99ADF-625C-4CF4-B243-C38877B3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725798-1FE7-47DC-A9D9-74428F24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14.5%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CDF0BA-EED6-4867-82C0-C0FC2327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383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DIRECT PM • OPENING BLEND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276B22-3284-436F-873F-365BDFAB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A3872C-0DF0-47F0-B2A9-0E7A7D1E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687332-B5CF-4461-A6C4-77AE24B9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14%+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0D570C-FA71-4B10-B10E-C5F546FC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238375"/>
            <a:ext cx="18669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DIRECT PM • TARGET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354ABB-3269-4665-88D4-FE55F81D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E0DE7-18CD-4D74-8E02-9D3A7B10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0156CF-6FBB-4C75-9477-26468890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13.5%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FFFFE6-88F0-4EB5-85F4-B5009912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2383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PLATFORM • OPENING BLEND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0B3486-5CBE-4D1D-AF41-292A4861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916686-8635-4F15-8549-CD038119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546451-55EB-47E7-B73F-D1881D01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13%+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BFC49E-4707-46CF-9C89-7C535F9D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238375"/>
            <a:ext cx="18669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PLATFORM • TARGET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2D62BF-DFD3-41C7-8BF4-C37FB16A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099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Opening portfolio blend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FE06C5-4F73-4F0A-AF2E-0C5DDA2FC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00450"/>
            <a:ext cx="521970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3CF969-4730-493B-B6E8-793380D0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600450"/>
            <a:ext cx="521970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3721C0-1E60-41EE-91C0-C5C5397E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771900"/>
            <a:ext cx="95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50%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CF3631-116F-443D-926A-E1013551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7338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Namibia Feedlot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13% strategy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017ACA-124D-4974-AB30-F6DA0238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3771900"/>
            <a:ext cx="95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50%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773A929-6DC6-49E5-8CED-B45C0AA2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733800"/>
            <a:ext cx="36195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High-Value Specialty Agriculture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16% strategy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2ADFF73-4213-49E3-B033-9A7D78EA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5775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8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Why combine them?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B6DFD5C-FE2F-4261-9AAE-575AF2E6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387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The underlying investment strategies rely on different operating drivers, creating a diversified income engine supported by strategy-level monitoring and portfolio limits.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74DB8E5-CB45-4E16-B9AB-961FC462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0075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Opening blends reflect the initial strategy allocation and evolve with deployment, offtake and collection performance.</a:t>
            </a:r>
          </a:p>
        </p:txBody>
      </p:sp>
    </p:spTree>
    <p:extLst>
      <p:ext uri="{BB962C8B-B14F-4D97-AF65-F5344CB8AC3E}">
        <p14:creationId xmlns:p14="http://schemas.microsoft.com/office/powerpoint/2010/main" val="10946618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5F3323-AAB4-4668-BC88-8E8DCA31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1BFBC-B0D0-4943-9F04-AE69A479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STRATEGY 1 • NAMIBIA FEEDLOT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F7777-55AA-4A5B-A8A1-ECAE565E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 traceable beef platform with export and regional-supply optionality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f74077e2994272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2D06A-4F97-4062-AD1A-051CB378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2E401-A490-492E-8FFE-124F286E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99337-04E0-4910-AA9E-D0461C69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8B727-9D18-4EE4-8592-FE3A974C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0db44e53b54b80"/>
          <a:srcRect xmlns:a="http://schemas.openxmlformats.org/drawingml/2006/main" l="0" t="94" r="0" b="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71500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4CB43-60DD-4C83-B194-8256665F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5715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2B30A-395F-4A6A-AE06-10FA6E1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05375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ILLUSTRATIVE FEEDLOT AND FEED PRODUCTION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D8F08-A8CA-4B31-8E08-3146F561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600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Why the opportunity matters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BC61E-BF2B-4C46-AC46-8CF44695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19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08001-E5C4-4D73-8725-EB426582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431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Compliant sourcing and tag-level traceability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A9DB7-DB11-4796-A451-FE6D5448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051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BAD82-D871-4E5B-A95D-F62717E7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2890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Controlled finishing and feed economics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54E34-38C1-4D4B-835A-5B48D15E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90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0B47E-267F-4B1B-8B7C-F35DCE11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Established regional and South African demand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42328-9636-453A-A9C6-4787BDA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76222-1193-4E67-99B7-A1439EE7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0045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Carcass specification and cut-level marketing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1CF44-8893-4A72-BF29-B0B50729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624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1DE5-5C0B-4BA6-9B24-2129A575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0862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Future vertical and horizontal integration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96BA12-0E93-4F3A-BF21-C8280D3C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10200"/>
            <a:ext cx="10687050" cy="647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9CC998-DEDD-4BBF-8B88-B695BAFB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BIOSECURITY EDGE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38A2D1-46D7-42B2-9DB4-C2E0D2A7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1497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Namibia retains a WOAH-recognised FMD-free zone without vaccination south of the Veterinary Cordon Fence, supporting export optionality for compliant supply.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30540A-4125-4F94-8483-290D2173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341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South Africa’s 2026 FMD outbreaks reinforce the commercial value of traceable, secure and diversified beef supply.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575be9e4664f23"/>
          <a:srcRect xmlns:a="http://schemas.openxmlformats.org/drawingml/2006/main" l="2034" t="0" r="20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715000" cy="335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402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5F3323-AAB4-4668-BC88-8E8DCA31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1BFBC-B0D0-4943-9F04-AE69A479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VALUE-CHAIN EXPANSION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F7777-55AA-4A5B-A8A1-ECAE565E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Control more of the animal—and more of the margin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a7e72c4074405a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2D06A-4F97-4062-AD1A-051CB378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2E401-A490-492E-8FFE-124F286E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99337-04E0-4910-AA9E-D0461C69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8B727-9D18-4EE4-8592-FE3A974C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3a24610504e3d"/>
          <a:srcRect xmlns:a="http://schemas.openxmlformats.org/drawingml/2006/main" l="0" t="94" r="0" b="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71500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4CB43-60DD-4C83-B194-8256665F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5715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2B30A-395F-4A6A-AE06-10FA6E1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05375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ILLUSTRATIVE FEEDLOT AND FEED PRODUCTION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D8F08-A8CA-4B31-8E08-3146F561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600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Integration path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BC61E-BF2B-4C46-AC46-8CF44695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19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08001-E5C4-4D73-8725-EB426582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431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Cattle sourcing, intake and ownership controls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A9DB7-DB11-4796-A451-FE6D5448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051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BAD82-D871-4E5B-A95D-F62717E7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2890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Feed production, storage and efficiency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54E34-38C1-4D4B-835A-5B48D15E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90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0B47E-267F-4B1B-8B7C-F35DCE11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Finishing, health, weight and traceability data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42328-9636-453A-A9C6-4787BDA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76222-1193-4E67-99B7-A1439EE7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0045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Contracted slaughter, offtake and collections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1CF44-8893-4A72-BF29-B0B50729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624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1DE5-5C0B-4BA6-9B24-2129A575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0862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Cut-specific sales, branded channels and future export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96BA12-0E93-4F3A-BF21-C8280D3C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10200"/>
            <a:ext cx="10687050" cy="647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9CC998-DEDD-4BBF-8B88-B695BAFB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COMMERCIAL LOGIC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38A2D1-46D7-42B2-9DB4-C2E0D2A7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1497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Horizontal scale builds throughput; vertical integration expands control over feed, finishing, carcass specification, cuts and routes to market.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30540A-4125-4F94-8483-290D2173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341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Sentry thesis: tighter value-chain control can improve supply reliability, marketing flexibility and margin visibility over time.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1783d4ab8f4f82"/>
          <a:srcRect xmlns:a="http://schemas.openxmlformats.org/drawingml/2006/main" l="2034" t="0" r="20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715000" cy="335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402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5F3323-AAB4-4668-BC88-8E8DCA31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1BFBC-B0D0-4943-9F04-AE69A479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STRATEGY 2 • GARIEP / RIELDANS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F7777-55AA-4A5B-A8A1-ECAE565E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 desert river becomes a premium food platform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5d7586d1c6494e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2D06A-4F97-4062-AD1A-051CB378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2E401-A490-492E-8FFE-124F286E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99337-04E0-4910-AA9E-D0461C69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8B727-9D18-4EE4-8592-FE3A974C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41d985173b4ec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71500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4CB43-60DD-4C83-B194-8256665F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5715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2B30A-395F-4A6A-AE06-10FA6E1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05375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GARIEP CONSUMER BRAND • RIELDANS OPERATING STEWARD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D8F08-A8CA-4B31-8E08-3146F561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600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is being built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BC61E-BF2B-4C46-AC46-8CF44695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19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08001-E5C4-4D73-8725-EB426582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431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15.5 ha Beauvallon trial area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A9DB7-DB11-4796-A451-FE6D5448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051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BAD82-D871-4E5B-A95D-F62717E7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2890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Up to ~5 ha intensive POC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54E34-38C1-4D4B-835A-5B48D15E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90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0B47E-267F-4B1B-8B7C-F35DCE11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Tomato-led protected production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42328-9636-453A-A9C6-4787BDA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76222-1193-4E67-99B7-A1439EE7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0045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Packhouse, cold chain and processing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1CF44-8893-4A72-BF29-B0B50729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624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1DE5-5C0B-4BA6-9B24-2129A575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0862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Four-farm corridor matched to climate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96BA12-0E93-4F3A-BF21-C8280D3C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10200"/>
            <a:ext cx="10687050" cy="647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9CC998-DEDD-4BBF-8B88-B695BAFB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TWO NAMES, ONE ORIGIN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38A2D1-46D7-42B2-9DB4-C2E0D2A7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1497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Gariep is the consumer brand. Rieldans Agri Development is the steward and operating company.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30540A-4125-4F94-8483-290D2173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341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Lower Orange River • Richtersveld • Northern Cape • residue-free positioning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b0d9680b84790"/>
          <a:stretch xmlns:a="http://schemas.openxmlformats.org/drawingml/2006/main"/>
        </p:blipFill>
        <p:spPr>
          <a:xfrm xmlns:a="http://schemas.openxmlformats.org/drawingml/2006/main">
            <a:off x="673198" y="1466850"/>
            <a:ext cx="5397305" cy="335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402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EA76BC0-5344-426C-89A5-0AA518B0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77C702-4BFD-43D2-8BF0-CC7C7BCA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WHERE • LOWER ORANGE RIVER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B3E63-148F-4557-BE32-01EC0772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Four farms. One ~20 km climate corridor.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4d4207a1b14a93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095902-E007-4FCE-BD5C-77429DA8E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5DBFE-9813-4AE2-B4BA-62F020492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8A7458-4FF0-4751-9C80-16E1235A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81142A-969E-4EE6-AB01-6C1131F9E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1C04C5-9FAF-4646-B341-E18D0E56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99ADF-625C-4CF4-B243-C38877B3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725798-1FE7-47DC-A9D9-74428F24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CDF0BA-EED6-4867-82C0-C0FC2327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383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ALEXANDER BAY • FOG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276B22-3284-436F-873F-365BDFAB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A3872C-0DF0-47F0-B2A9-0E7A7D1E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687332-B5CF-4461-A6C4-77AE24B9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0D570C-FA71-4B10-B10E-C5F546FC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238375"/>
            <a:ext cx="18669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BEAUVALLON • TRIAL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354ABB-3269-4665-88D4-FE55F81D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E0DE7-18CD-4D74-8E02-9D3A7B10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0156CF-6FBB-4C75-9477-26468890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FFFFE6-88F0-4EB5-85F4-B5009912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2383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BRANDKAROS • HUB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0B3486-5CBE-4D1D-AF41-292A4861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1504950"/>
            <a:ext cx="2419350" cy="10668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E9EEF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916686-8635-4F15-8549-CD038119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619250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546451-55EB-47E7-B73F-D1881D01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1657350"/>
            <a:ext cx="200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BFC49E-4707-46CF-9C89-7C535F9D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238375"/>
            <a:ext cx="18669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ARRIESDRIFT • HEAT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2D62BF-DFD3-41C7-8BF4-C37FB16A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099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Plant each crop where the climate fits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FE06C5-4F73-4F0A-AF2E-0C5DDA2FC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00450"/>
            <a:ext cx="521970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3CF969-4730-493B-B6E8-793380D0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600450"/>
            <a:ext cx="521970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3721C0-1E60-41EE-91C0-C5C5397E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771900"/>
            <a:ext cx="95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8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CF3631-116F-443D-926A-E1013551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7338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Fog crops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Finger lime • wasabi • vanilla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017ACA-124D-4974-AB30-F6DA0238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3771900"/>
            <a:ext cx="95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773A929-6DC6-49E5-8CED-B45C0AA2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733800"/>
            <a:ext cx="36195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Heat crops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Tomato • ginger • dragon fruit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2ADFF73-4213-49E3-B033-9A7D78EA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5775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8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Why the corridor matters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B6DFD5C-FE2F-4261-9AAE-575AF2E6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387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A short drive changes fog, humidity and summer heat. The operating model assigns crops to the farm where each climate is most honest, instead of forcing one greenhouse recipe everywhere.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74DB8E5-CB45-4E16-B9AB-961FC462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0075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WEST  Alexander Bay → Beauvallon → Brandkaros → Arriesdrift  EAST</a:t>
            </a:r>
          </a:p>
        </p:txBody>
      </p:sp>
    </p:spTree>
    <p:extLst>
      <p:ext uri="{BB962C8B-B14F-4D97-AF65-F5344CB8AC3E}">
        <p14:creationId xmlns:p14="http://schemas.microsoft.com/office/powerpoint/2010/main" val="10946618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850C2B-AB2B-41B5-B5BE-090DB3B5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6434E-C810-4921-AE82-7CBD5DE0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BEAUVALLON • 24-MONTH POC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03ACEF-0B9E-4841-B4EA-013F249E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Tomato pays for the platform; trial bays qualify the next crops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d7ec408144853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E487D4-3182-47F8-AC90-CEDAA22C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319833-A074-4B42-966F-6C7D11F0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627A7-A341-429D-93DB-29685181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37A0B-6329-4B63-A8E4-AF0B3F6C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67a54c5df488c"/>
          <a:srcRect xmlns:a="http://schemas.openxmlformats.org/drawingml/2006/main" l="52" t="0" r="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810250" y="1428750"/>
            <a:ext cx="5410200" cy="38290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DDAFB-3F3D-4766-869C-943277CE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895850"/>
            <a:ext cx="54102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028BC-7F6D-46BA-92E0-CFE25566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81575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GARIEP TOMATO • COMMERCIAL BAYS + CONTROLLED TRIALS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E80FB-1883-4115-A2A3-CFE814FD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192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45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5.0 ha intensive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094EC8-257D-4506-891F-142DE9A4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05025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9E2ADA-04AB-42EF-AAF6-637D64FA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0275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78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3.0 ha cherry / baby plum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C1F6F0-5C83-44AA-97DD-0D50FA30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47950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8B5A0-E527-4E8C-B208-47BE417D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1.5 ha heirloom tomato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D8376-2F5D-4A10-A956-16364FD5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90875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EF2E43-8482-432A-AA15-628C7149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0.15 ha strawberry trial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DE22F-757F-4524-8A9A-A7393C95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33800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39138B-DA39-4959-A4C1-C200683A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0.35 ha specialist trials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77FBE0-4820-4833-8370-54A7577E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16192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the POC must prove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3F075C-29CB-4F24-A7DF-AAE4886C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724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67DC66-456F-42D6-B071-6F754C6A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647950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Water, climate and protected-structure performance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B3AAA8-C9AC-4C8E-B619-4703E701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248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20D5A9-3F8F-43EC-B0CD-E021C91E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171825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Residue protocol, yield, quality and pack-out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E1D8EA-D16A-4EAD-ACFB-6D53301D9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7719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50428A-3120-45B7-8F04-B4879CA9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695700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Premium retail and food-service demand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64ED24-5382-4E55-B350-9C4FD596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2957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2FC301-96E7-4A07-80D2-3680B593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219575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Bay-by-bay evidence for the next crops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4A6A14-E43A-4C43-8570-A0F44AB3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67350"/>
            <a:ext cx="10706100" cy="5715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BFACE07-12B0-488F-9A9F-82088520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29275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9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PROVE BEFORE SCALE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F51B22-D18F-4C22-AA03-0DC9E144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43550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53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15.5 ha Beauvallon area contains up to ~5 ha of intensive production; tomato is the cash engine while smaller bays generate evidence.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0A589C8-D1C5-4CA8-B9CF-25F9160A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15050"/>
            <a:ext cx="1066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5.0 ha intensive plan • 4.5 ha tomato • 0.5 ha controlled trials</a:t>
            </a:r>
          </a:p>
        </p:txBody>
      </p:sp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957a02c874e4d"/>
          <a:srcRect xmlns:a="http://schemas.openxmlformats.org/drawingml/2006/main" l="6113" t="0" r="61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428750"/>
            <a:ext cx="5410200" cy="34671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02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850C2B-AB2B-41B5-B5BE-090DB3B5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6434E-C810-4921-AE82-7CBD5DE0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GATED DEVELOPMENT PATH • MANAGEMENT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03ACEF-0B9E-4841-B4EA-013F249E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From a 5 ha POC to a planned 74 ha corridor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e094d554f4fcd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E487D4-3182-47F8-AC90-CEDAA22C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319833-A074-4B42-966F-6C7D11F0A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627A7-A341-429D-93DB-29685181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37A0B-6329-4B63-A8E4-AF0B3F6C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f5303ba0bd4e7b"/>
          <a:srcRect xmlns:a="http://schemas.openxmlformats.org/drawingml/2006/main" l="52" t="0" r="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810250" y="1428750"/>
            <a:ext cx="5410200" cy="38290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DDAFB-3F3D-4766-869C-943277CE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895850"/>
            <a:ext cx="54102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028BC-7F6D-46BA-92E0-CFE25566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981575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LOWER ORANGE RIVER • A FOUR-FARM DEVELOPMENT CORRIDOR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E80FB-1883-4115-A2A3-CFE814FD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192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275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Development sequence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094EC8-257D-4506-891F-142DE9A4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05025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9E2ADA-04AB-42EF-AAF6-637D64FA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0275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15.5 ha Beauvallon area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C1F6F0-5C83-44AA-97DD-0D50FA30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47950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8B5A0-E527-4E8C-B208-47BE417D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43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Up to ~5 ha intensive POC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D8376-2F5D-4A10-A956-16364FD5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90875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EF2E43-8482-432A-AA15-628C7149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7849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~20 ha first Brandkaros plateau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DE22F-757F-4524-8A9A-A7393C95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33800"/>
            <a:ext cx="2219325" cy="400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39138B-DA39-4959-A4C1-C200683A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190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761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74 ha corridor management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77FBE0-4820-4833-8370-54A7577E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16192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8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each gate unlocks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3F075C-29CB-4F24-A7DF-AAE4886C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724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67DC66-456F-42D6-B071-6F754C6A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2647950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Verified water, climate and yield data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B3AAA8-C9AC-4C8E-B619-4703E701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248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20D5A9-3F8F-43EC-B0CD-E021C91E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171825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Commercial packhouse and cold chain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E1D8EA-D16A-4EAD-ACFB-6D53301D9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7719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50428A-3120-45B7-8F04-B4879CA9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695700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Planned processing for non-premium fruit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64ED24-5382-4E55-B350-9C4FD596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2957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2FC301-96E7-4A07-80D2-3680B593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219575"/>
            <a:ext cx="23622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Multi-farm crops and later export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4A6A14-E43A-4C43-8570-A0F44AB3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67350"/>
            <a:ext cx="10706100" cy="5715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BFACE07-12B0-488F-9A9F-82088520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29275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6786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SOCIAL + COMMERCIAL SCALE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F51B22-D18F-4C22-AA03-0DC9E144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43550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53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management plan uses ~15 direct jobs per developed hectare, plus construction, logistics, maintenance and processing roles.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0A589C8-D1C5-4CA8-B9CF-25F9160A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15050"/>
            <a:ext cx="1066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Scale follows operating evidence and the Brandkaros gate review</a:t>
            </a:r>
          </a:p>
        </p:txBody>
      </p:sp>
    </p:spTree>
    <p:extLst>
      <p:ext uri="{BB962C8B-B14F-4D97-AF65-F5344CB8AC3E}">
        <p14:creationId xmlns:p14="http://schemas.microsoft.com/office/powerpoint/2010/main" val="1672502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5F3323-AAB4-4668-BC88-8E8DCA31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1BFBC-B0D0-4943-9F04-AE69A479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WHY HERE • LOWER ORANGE RIVER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F7777-55AA-4A5B-A8A1-ECAE565E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Dryness and light support residue-free positioning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3aff359a0e4ce8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2D06A-4F97-4062-AD1A-051CB378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2E401-A490-492E-8FFE-124F286E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99337-04E0-4910-AA9E-D0461C69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8B727-9D18-4EE4-8592-FE3A974C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343dfeadd49f2"/>
          <a:srcRect xmlns:a="http://schemas.openxmlformats.org/drawingml/2006/main" l="0" t="94" r="0" b="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71500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4CB43-60DD-4C83-B194-8256665F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5715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2B30A-395F-4A6A-AE06-10FA6E1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05375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AUTHENTIC RICHTERSVELD / LOWER ORANGE LANDSCAPE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D8F08-A8CA-4B31-8E08-3146F561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600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Climate as a production asset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BC61E-BF2B-4C46-AC46-8CF44695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19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08001-E5C4-4D73-8725-EB426582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431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Irrigation water through a desert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A9DB7-DB11-4796-A451-FE6D5448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051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BAD82-D871-4E5B-A95D-F62717E7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2890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High light and a large day–night range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54E34-38C1-4D4B-835A-5B48D15E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90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0B47E-267F-4B1B-8B7C-F35DCE11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Low rainfall, humidity and fungal pressure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42328-9636-453A-A9C6-4787BDA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76222-1193-4E67-99B7-A1439EE7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0045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Protected structures convert climate into consistency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1CF44-8893-4A72-BF29-B0B50729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624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1DE5-5C0B-4BA6-9B24-2129A575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0862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On-farm stations manage climate by kilometre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96BA12-0E93-4F3A-BF21-C8280D3C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10200"/>
            <a:ext cx="10687050" cy="647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9CC998-DEDD-4BBF-8B88-B695BAFB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OPERATING IMPLICATION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38A2D1-46D7-42B2-9DB4-C2E0D2A7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1497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At Brandkaros, controlled-environment agriculture is primarily a summer cooling-and-light challenge—not a coastal heating-and-fungicide model.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30540A-4125-4F94-8483-290D2173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341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Plant the west for fog crops; the east for heat crops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86faa3c9c94e12"/>
          <a:srcRect xmlns:a="http://schemas.openxmlformats.org/drawingml/2006/main" l="2034" t="0" r="20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715000" cy="3352800"/>
          </a:xfrm>
          <a:prstGeom xmlns:a="http://schemas.openxmlformats.org/drawingml/2006/main" prst="rect">
            <a:avLst/>
          </a:prstGeom>
        </p:spPr>
      </p:pic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cfac48a35438f"/>
          <a:srcRect xmlns:a="http://schemas.openxmlformats.org/drawingml/2006/main" l="24476" t="0" r="2447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715000" cy="335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402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5F3323-AAB4-4668-BC88-8E8DCA31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1BFBC-B0D0-4943-9F04-AE69A479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GARIEP BRAND • VALUE-CHAIN EXPANSION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F7777-55AA-4A5B-A8A1-ECAE565E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 food brand—not a commodity tomato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e73292c2e4bd9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2D06A-4F97-4062-AD1A-051CB378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2E401-A490-492E-8FFE-124F286E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99337-04E0-4910-AA9E-D0461C69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8B727-9D18-4EE4-8592-FE3A974C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eb4a9b4f54a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71500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4CB43-60DD-4C83-B194-8256665F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5715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2B30A-395F-4A6A-AE06-10FA6E1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05375"/>
            <a:ext cx="514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GARIEP • PREMIUM / RESIDUE-FREE / TRACEABLE POSITIONING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D8F08-A8CA-4B31-8E08-3146F561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600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Routes to market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BC61E-BF2B-4C46-AC46-8CF44695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19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08001-E5C4-4D73-8725-EB426582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1431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Premium retail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A9DB7-DB11-4796-A451-FE6D5448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051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BAD82-D871-4E5B-A95D-F62717E7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2890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Food service and hospitality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54E34-38C1-4D4B-835A-5B48D15E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90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0B47E-267F-4B1B-8B7C-F35DCE11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Chefs and speciality produce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42328-9636-453A-A9C6-4787BDA9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6766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76222-1193-4E67-99B7-A1439EE7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600450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Processing: passata, bases and ingredients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1CF44-8893-4A72-BF29-B0B50729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1624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C81DE5-5C0B-4BA6-9B24-2129A575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086225"/>
            <a:ext cx="4314825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Export after domestic scale and packhouse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96BA12-0E93-4F3A-BF21-C8280D3C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10200"/>
            <a:ext cx="10687050" cy="647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9CC998-DEDD-4BBF-8B88-B695BAFB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81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BRAND + PROCESSING LOGIC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38A2D1-46D7-42B2-9DB4-C2E0D2A7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514975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Premium fresh product leads. The management plan routes roughly 30% of tomato into processing to absorb grade-outs and build value-added products.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30540A-4125-4F94-8483-290D2173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341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Gariep is designed for repeatable quality, traceability and a recognisable consumer story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3492f47ca4830"/>
          <a:srcRect xmlns:a="http://schemas.openxmlformats.org/drawingml/2006/main" l="2034" t="0" r="20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715000" cy="3352800"/>
          </a:xfrm>
          <a:prstGeom xmlns:a="http://schemas.openxmlformats.org/drawingml/2006/main" prst="rect">
            <a:avLst/>
          </a:prstGeom>
        </p:spPr>
      </p:pic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090237f3394a0d"/>
          <a:srcRect xmlns:a="http://schemas.openxmlformats.org/drawingml/2006/main" l="0" t="18251" r="0" b="182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715000" cy="335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4021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0803D91-ACCB-4E7C-A381-4FBD6082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895492-28F4-4CFA-9707-0F428BA8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RETURN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FB235-9AD2-4AC1-BC53-4B848E58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opening blend currently exceeds CPI + 8%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b57450731340a9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C8E34-ABD8-4313-B3CB-7326E603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3C0FA-BA5C-44D6-B263-43F45678B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25F2B-298E-44AC-AE83-F7BEEBA3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F1594D-64C0-4954-9720-38FD9D3BD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C2519-8088-4BED-9571-953A400D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Annualised reference comparison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705656-F841-4259-8DE0-6646861A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716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Reference comparison shown on an annualised arithmetic basis.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6F6C40-FD4A-42D7-9009-000C1C75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0507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CPI + 8%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E568A1-ABCA-4FFA-9DE2-3630205C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57175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7502C9-29A7-4E9C-B74F-3AECC53AE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571750"/>
            <a:ext cx="3880868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2F3797-D404-4436-8476-E4FC0221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4955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12.30%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6B22B9-837C-40D0-B909-452A0BED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28950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SENB • Platform target floor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57ABAE-34ED-4E05-8EFE-4D22B2AD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95625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7AE199-23A5-4D41-8D1A-5556F6A0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95625"/>
            <a:ext cx="4101755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B94CB-D931-460C-9EA1-0A4DAC32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194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13.00%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2CC27B-7CD8-43A5-B2F0-905E13555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5282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33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SENB • Platform opening blend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969456-F5F1-48C4-ACAC-E8BA0871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61950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F36E8F-7DFE-446B-81D1-39C1CD7E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619500"/>
            <a:ext cx="4259487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8574EA-BA3B-4C6F-A645-1771CF4D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5433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13.50%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78D254-3738-40EF-AB7C-00B203262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76700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target floor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69D5AC-BA7B-48D0-B90A-D40E66FE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143375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1F8B13-4458-49D8-B765-527A9D5E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143375"/>
            <a:ext cx="4417219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70A367-88BD-416B-8F39-81CE52CB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67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14.00%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9823CE-1602-40B9-A5F6-3EDAC033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0057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opening blend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2EC619-66F1-466D-AAC2-30E5FAE4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6725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99A5FF-8307-4743-A0E8-DA841F23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667250"/>
            <a:ext cx="4574951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E8B779-A7D7-482D-B8E2-E654C94F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5910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14.50%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46CCE8F-8C4F-4866-B09D-BCDC69451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676400"/>
            <a:ext cx="1962150" cy="13906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0E37F7B-0637-414F-8D1C-9D52BF98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8859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29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+1.20 pp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BEF034-EEA4-4F27-9CBE-680ED5D5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381250"/>
            <a:ext cx="157162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opening blend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above CPI + 8%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C81C36F-4EA2-4E43-ABC8-8FD53FDD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33750"/>
            <a:ext cx="1962150" cy="13906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099FB71-DC3E-4819-B193-D0C38BDD3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5433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9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+2.20 pp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AD2C6BB-F6C0-496D-A08D-86C2BE28F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038600"/>
            <a:ext cx="157162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opening blend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above CPI + 8%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D10AA0F-AD5F-4CB1-8AC0-2D7CBB17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62650"/>
            <a:ext cx="10696575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Target returns are mandate objectives; realised outcomes reflect fees, tax, deployment timing, strategy weights and portfolio performance.</a:t>
            </a:r>
          </a:p>
        </p:txBody>
      </p:sp>
    </p:spTree>
    <p:extLst>
      <p:ext uri="{BB962C8B-B14F-4D97-AF65-F5344CB8AC3E}">
        <p14:creationId xmlns:p14="http://schemas.microsoft.com/office/powerpoint/2010/main" val="4787606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E45A215-8236-4C01-9219-A714F0EE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6A92B-AEFF-49C5-90D1-BFE82375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CAPITAL GUARDIANSHIP • THE SENTRY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0566B-8DF7-4F3B-B8A5-E955F3E9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Two specialist strategies. One connected control framework.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b53604c1f0467c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365CFF-22D0-4034-841F-2CD0F927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7B643-1E71-482A-8C40-5959BE4D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CF60C-3A5C-4C65-B688-4785F105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34A1D8-389F-45C6-AAF4-F0949D51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53214A-0522-4AC9-BB5F-DF9D2B10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5162550" cy="4076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7833DD-C3F6-4F24-A109-FE2C2DDC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669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FEEDLOT CONTROL SET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B2C841-2C14-4D80-AE86-23814924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003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FDC20-0F74-4563-A8FD-5D4AE689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241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Tag-level animal and batch records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C3DC6-563D-47B6-B6EF-4320ABB4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241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867B7E-B705-4E33-924F-E2AD9B30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84797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Operator capacity and health controls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7BB78-1991-483B-9E92-63C9FDF1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480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271C7-45E5-4B94-895A-376EBDA3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7185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Feed-cost and weight-gain monitoring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4DB655-A712-4AC6-AA86-73BB5534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719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EDD985-DD9A-471F-9367-09B27733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9572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Price grid, offtake and payer terms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607965-3963-4386-B4FE-8ECF544F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958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E4C988-41D7-455A-87DC-43A90D8F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4196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Title, collection and FX controls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B9D0C8-A0B6-4BD0-91F6-5DB9AD1A1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524000"/>
            <a:ext cx="5162550" cy="4076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D232E6-F49F-4E1C-9709-735E7357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8669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AGRICULTURE CONTROL SET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FA9BCC-6CC7-4516-AA9C-854E2B04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003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AA3B8B-701C-4686-8D73-4AFFD505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Water, climate and infrastructure evidence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87A71C-5ECA-405F-9254-26DF5C23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241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9186E4-FDDA-4821-A246-BB7E226B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84797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POC economics before material scale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6C4479-BBCE-4398-8CE0-FC7BCABC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480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457A3C-6D02-4E10-9388-4AC122FC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7185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Retail and food-service offtake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6ED8DE-338A-4C72-9CD0-301D95AB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9719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A6B902-B530-49F3-B36E-5DC1F94A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89572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Residue, yield, quality and pack-out monitoring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A4B5E3A-2390-455E-818C-876535B2B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4958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02694A6-3C84-48CD-8812-EA296FD6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4196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Brandkaros gate, strategy limits and liquidity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888AC8-A469-40AC-847A-F8A2223D5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102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Portfolio-level controls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5197703-ECD5-486F-BE38-C5DD90D84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810250"/>
            <a:ext cx="843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Strategy caps  •  Counterparty limits  •  FX and liquidity management  •  Independent reporting  •  Re-underwriting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27DEC81-5FF2-46ED-9E11-71FB2EE8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61912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Active asset management connects operating evidence, title, security, collection controls, reserves, reporting and re-underwriting.</a:t>
            </a:r>
          </a:p>
        </p:txBody>
      </p:sp>
    </p:spTree>
    <p:extLst>
      <p:ext uri="{BB962C8B-B14F-4D97-AF65-F5344CB8AC3E}">
        <p14:creationId xmlns:p14="http://schemas.microsoft.com/office/powerpoint/2010/main" val="6727660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A63F0D0-FE21-4C62-AFEB-4A5F581D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CF08E-01B1-4C06-8D77-7AB5517D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MANDATE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A739E2-ED16-459F-954F-D466732E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One product. Two access routes.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350b865bef4eb1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BB234B-A949-400A-87B6-F6B7F02D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3290B-FEF8-4FC0-8833-C8B7A8F1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17009-C864-4084-9562-A06770540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A4B9C-E211-4E5B-9784-79B5A1B3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2459D9-504B-4940-AF83-319B4784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28750"/>
            <a:ext cx="5334000" cy="54292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AFB25-2B88-427A-8C23-48C40A08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HOW THE STRUCTURE WORKS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93462-0F5C-453B-B7D8-5D4DCD7FC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Dynamic Income is available through Direct Private Markets and approved platform or nominee channels. Direct clients use the SC3 and Short-Form ECP for Series B; platform clients participate under platform or nominee terms. Each route has its own documents and administration.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AABD00-12D5-416A-8D16-0A816502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DIRECT ROUTE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FC68A8-2279-4DD9-9332-63D031F32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57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Short-Form ECP + SC3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D87E40-689E-4221-A614-63ACF6A8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rPr>
              <a:t>Subsequent Limited Partner route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551EA-851E-433F-B802-16A8B49E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764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/ NOMINEE ROUTE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EDC364-7F16-4F8F-BFCF-D7A19DDB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9D1D54-1FE3-464E-A2C9-78B22534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1907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Series code • SENTRY-B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3FB065-778A-4DE6-BDDE-2BA4EB2E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7622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73122-2B13-4A7E-A83F-E9827573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860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LIFECYCLE PLATFORM CODE • SENB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EE5AFC-9D62-492B-A2CC-6C51E43C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575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D423FD-3549-48B3-96A7-87104409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813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route • Subsequent Limited Partner via SC3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C6C186-113C-4700-A098-DF43EAEE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7528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833EED-49D1-42C9-ACD4-CF1F5ABE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766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route • contractual participation under platform or nominee terms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56ACEA-A541-4FAE-80E6-12755B13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48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1323C4-271C-4F0F-AE28-C34C0755C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719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100% of net investable capital targeted within 21 days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BE4485-8BE2-4E41-B99C-365FF4F1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048250"/>
            <a:ext cx="5295900" cy="781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BF6D22-FF4F-44AF-AF27-3B27552F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911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ACCESS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E553DC-35A7-44CE-A421-D5BDDFDD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29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and Direct PM routes provide access to the same strategy family with route-specific administration and economics.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FB2BFBD-8784-4BBD-A373-45F6EF71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81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Short-Form ECP + SC3 • Series B • SENTRY-B • SENB</a:t>
            </a:r>
          </a:p>
        </p:txBody>
      </p:sp>
    </p:spTree>
    <p:extLst>
      <p:ext uri="{BB962C8B-B14F-4D97-AF65-F5344CB8AC3E}">
        <p14:creationId xmlns:p14="http://schemas.microsoft.com/office/powerpoint/2010/main" val="90055321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E45A215-8236-4C01-9219-A714F0EE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6A92B-AEFF-49C5-90D1-BFE82375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INVESTOR FAQ • DYNAMIC INCOME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0566B-8DF7-4F3B-B8A5-E955F3E9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return and platform terms in plain language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2a5341ca284201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365CFF-22D0-4034-841F-2CD0F927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7B643-1E71-482A-8C40-5959BE4D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CF60C-3A5C-4C65-B688-4785F105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34A1D8-389F-45C6-AAF4-F0949D514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53214A-0522-4AC9-BB5F-DF9D2B10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5162550" cy="4076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7833DD-C3F6-4F24-A109-FE2C2DDC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669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WHAT IS A TARGET RETURN?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B2C841-2C14-4D80-AE86-23814924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003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FDC20-0F74-4563-A8FD-5D4AE689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241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 mandate objective—not a contractual fixed return.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C3DC6-563D-47B6-B6EF-4320ABB4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241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867B7E-B705-4E33-924F-E2AD9B30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84797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IS THE OPENING BLEND?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7BB78-1991-483B-9E92-63C9FDF1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480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271C7-45E5-4B94-895A-376EBDA3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7185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weighted starting profile based on the initial strategy allocation.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4DB655-A712-4AC6-AA86-73BB5534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719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EDD985-DD9A-471F-9367-09B27733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9572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IS THE GARIEP STRATEGY?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607965-3963-4386-B4FE-8ECF544F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958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E4C988-41D7-455A-87DC-43A90D8F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4196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08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Tomato-led protected production, controlled crop trials, branding and planned processing across a gated four-farm corridor.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B9D0C8-A0B6-4BD0-91F6-5DB9AD1A1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524000"/>
            <a:ext cx="5162550" cy="40767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D232E6-F49F-4E1C-9709-735E7357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8669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WHAT DOES 100% ALLOCATED MEAN?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FA9BCC-6CC7-4516-AA9C-854E2B048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003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AA3B8B-701C-4686-8D73-4AFFD505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100% of net investable capital is targeted for allocation within 21 days.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87A71C-5ECA-405F-9254-26DF5C23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241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9186E4-FDDA-4821-A246-BB7E226B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84797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HOW IS LIQUIDITY DESIGNED?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6C4479-BBCE-4398-8CE0-FC7BCABC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480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457A3C-6D02-4E10-9388-4AC122FC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37185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Around production cycles, collections, reserves and the contractual term.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6ED8DE-338A-4C72-9CD0-301D95AB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9719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A6B902-B530-49F3-B36E-5DC1F94A0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895725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REPLACES ‘SLEEVE’?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A4B5E3A-2390-455E-818C-876535B2B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4958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02694A6-3C84-48CD-8812-EA296FD6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419600"/>
            <a:ext cx="41719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Underlying investment strategy, strategy allocation or investment segment.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888AC8-A469-40AC-847A-F8A2223D5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1025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48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OR PLATFORM ROUTE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5197703-ECD5-486F-BE38-C5DD90D84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810250"/>
            <a:ext cx="84391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Direct clients join Series B through SC3 and the Short-Form ECP. Platform clients participate through platform or nominee terms.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27DEC81-5FF2-46ED-9E11-71FB2EE8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61912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9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applicable Series Supplement and route documents define the target, term, access route, liquidity and 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6727660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A63F0D0-FE21-4C62-AFEB-4A5F581D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CF08E-01B1-4C06-8D77-7AB5517D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MANDATE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A739E2-ED16-459F-954F-D466732E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Dynamic Income • specialist real-economy strategies, actively managed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8b38e3df34da0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BB234B-A949-400A-87B6-F6B7F02D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3290B-FEF8-4FC0-8833-C8B7A8F1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17009-C864-4084-9562-A06770540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A4B9C-E211-4E5B-9784-79B5A1B3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2459D9-504B-4940-AF83-319B4784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28750"/>
            <a:ext cx="5334000" cy="54292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AFB25-2B88-427A-8C23-48C40A08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DESIGNED FOR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93462-0F5C-453B-B7D8-5D4DCD7FC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6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 investors seeking diversified target income from feedlot and protected-agriculture strategies with close operating oversight.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AABD00-12D5-416A-8D16-0A816502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Launch terms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FC68A8-2279-4DD9-9332-63D031F32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Year 3–Year 7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D87E40-689E-4221-A614-63ACF6A8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rPr>
              <a:t>Moderate product risk classification: 3 of 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551EA-851E-433F-B802-16A8B49E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764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the mandate brings together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EDC364-7F16-4F8F-BFCF-D7A19DDB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9D1D54-1FE3-464E-A2C9-78B22534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1907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Two specialist real-economy income strategies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3FB065-778A-4DE6-BDDE-2BA4EB2E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7622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73122-2B13-4A7E-A83F-E9827573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860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Feedlot batch economics and contracted offtake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EE5AFC-9D62-492B-A2CC-6C51E43C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575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D423FD-3549-48B3-96A7-87104409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813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Gariep tomato-led protected production and crop trials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C6C186-113C-4700-A098-DF43EAEE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7528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833EED-49D1-42C9-ACD4-CF1F5ABEE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766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Portfolio diversification and strategy-level monitoring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56ACEA-A541-4FAE-80E6-12755B13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48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1323C4-271C-4F0F-AE28-C34C0755C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719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Target returns and opening blend by access route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BE4485-8BE2-4E41-B99C-365FF4F1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048250"/>
            <a:ext cx="5295900" cy="781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BF6D22-FF4F-44AF-AF27-3B27552F7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911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682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LIFECYCLE ACCESS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E553DC-35A7-44CE-A421-D5BDDFDD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29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75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SENB • Dynamic Income • Short-Form ECP + SC3 Series B • SENTRY-B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FB2BFBD-8784-4BBD-A373-45F6EF71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81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Moderate risk / 3 of 5 • client fees: 1.50% once-off Year 1 • 0.50% p.a. from Year 2 under written mandate</a:t>
            </a:r>
          </a:p>
        </p:txBody>
      </p:sp>
    </p:spTree>
    <p:extLst>
      <p:ext uri="{BB962C8B-B14F-4D97-AF65-F5344CB8AC3E}">
        <p14:creationId xmlns:p14="http://schemas.microsoft.com/office/powerpoint/2010/main" val="9005532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2026-09-09T09:42:53.0440000Z</dcterms:created>
  <dcterms:modified xsi:type="dcterms:W3CDTF">2026-09-09T09:42:53.0440000Z</dcterms:modified>
</coreProperties>
</file>