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3de7e35110411f" /><Relationship Type="http://schemas.openxmlformats.org/officeDocument/2006/relationships/extended-properties" Target="/docProps/app.xml" Id="R33e49fd966434098" /><Relationship Type="http://schemas.openxmlformats.org/officeDocument/2006/relationships/officeDocument" Target="/ppt/presentation.xml" Id="R3eff06bffe1243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58f166c0054943"/>
  </p:sldMasterIdLst>
  <p:notesMasterIdLst>
    <p:notesMasterId xmlns:r="http://schemas.openxmlformats.org/officeDocument/2006/relationships" r:id="R088a068fbd9641b3"/>
  </p:notesMasterIdLst>
  <p:sldIdLst>
    <p:sldId xmlns:r="http://schemas.openxmlformats.org/officeDocument/2006/relationships" id="256" r:id="Rdb2af6cdbee541f1"/>
    <p:sldId xmlns:r="http://schemas.openxmlformats.org/officeDocument/2006/relationships" id="257" r:id="Rac1282f7610e4850"/>
    <p:sldId xmlns:r="http://schemas.openxmlformats.org/officeDocument/2006/relationships" id="258" r:id="Rc646f6f319d241e3"/>
    <p:sldId xmlns:r="http://schemas.openxmlformats.org/officeDocument/2006/relationships" id="259" r:id="Red3c2a7a180a4290"/>
    <p:sldId xmlns:r="http://schemas.openxmlformats.org/officeDocument/2006/relationships" id="260" r:id="R91ed816573cd4cee"/>
    <p:sldId xmlns:r="http://schemas.openxmlformats.org/officeDocument/2006/relationships" id="261" r:id="Rb897b9cd61cd413e"/>
    <p:sldId xmlns:r="http://schemas.openxmlformats.org/officeDocument/2006/relationships" id="262" r:id="R1964f3b6085d4043"/>
    <p:sldId xmlns:r="http://schemas.openxmlformats.org/officeDocument/2006/relationships" id="263" r:id="R343310904d8a4a81"/>
    <p:sldId xmlns:r="http://schemas.openxmlformats.org/officeDocument/2006/relationships" id="264" r:id="R19b7c9236d54471b"/>
    <p:sldId xmlns:r="http://schemas.openxmlformats.org/officeDocument/2006/relationships" id="265" r:id="Rbdacfb4efe31491b"/>
    <p:sldId xmlns:r="http://schemas.openxmlformats.org/officeDocument/2006/relationships" id="266" r:id="Ra4af0c7552eb4180"/>
    <p:sldId xmlns:r="http://schemas.openxmlformats.org/officeDocument/2006/relationships" id="267" r:id="R910e5870aafb4f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2e59b271c44271" /><Relationship Type="http://schemas.openxmlformats.org/officeDocument/2006/relationships/slideMaster" Target="/ppt/slideMasters/slideMaster1.xml" Id="R3058f166c0054943" /><Relationship Type="http://schemas.openxmlformats.org/officeDocument/2006/relationships/notesMaster" Target="/ppt/notesMasters/notesMaster1.xml" Id="R088a068fbd9641b3" /><Relationship Type="http://schemas.openxmlformats.org/officeDocument/2006/relationships/presProps" Target="/ppt/presProps.xml" Id="Rd94c76644d8a4d81" /><Relationship Type="http://schemas.openxmlformats.org/officeDocument/2006/relationships/tableStyles" Target="/ppt/tableStyles.xml" Id="R09f9622205f94631" /><Relationship Type="http://schemas.openxmlformats.org/officeDocument/2006/relationships/slide" Target="/ppt/slides/slide1.xml" Id="Rdb2af6cdbee541f1" /><Relationship Type="http://schemas.openxmlformats.org/officeDocument/2006/relationships/slide" Target="/ppt/slides/slide2.xml" Id="Rac1282f7610e4850" /><Relationship Type="http://schemas.openxmlformats.org/officeDocument/2006/relationships/slide" Target="/ppt/slides/slide3.xml" Id="Rc646f6f319d241e3" /><Relationship Type="http://schemas.openxmlformats.org/officeDocument/2006/relationships/slide" Target="/ppt/slides/slide4.xml" Id="Red3c2a7a180a4290" /><Relationship Type="http://schemas.openxmlformats.org/officeDocument/2006/relationships/slide" Target="/ppt/slides/slide5.xml" Id="R91ed816573cd4cee" /><Relationship Type="http://schemas.openxmlformats.org/officeDocument/2006/relationships/slide" Target="/ppt/slides/slide6.xml" Id="Rb897b9cd61cd413e" /><Relationship Type="http://schemas.openxmlformats.org/officeDocument/2006/relationships/slide" Target="/ppt/slides/slide7.xml" Id="R1964f3b6085d4043" /><Relationship Type="http://schemas.openxmlformats.org/officeDocument/2006/relationships/slide" Target="/ppt/slides/slide8.xml" Id="R343310904d8a4a81" /><Relationship Type="http://schemas.openxmlformats.org/officeDocument/2006/relationships/slide" Target="/ppt/slides/slide9.xml" Id="R19b7c9236d54471b" /><Relationship Type="http://schemas.openxmlformats.org/officeDocument/2006/relationships/slide" Target="/ppt/slides/slide10.xml" Id="Rbdacfb4efe31491b" /><Relationship Type="http://schemas.openxmlformats.org/officeDocument/2006/relationships/slide" Target="/ppt/slides/slide11.xml" Id="Ra4af0c7552eb4180" /><Relationship Type="http://schemas.openxmlformats.org/officeDocument/2006/relationships/slide" Target="/ppt/slides/slide12.xml" Id="R910e5870aafb4f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2195b574b14e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8f1047e7b94f2d" /><Relationship Type="http://schemas.openxmlformats.org/officeDocument/2006/relationships/notesMaster" Target="/ppt/notesMasters/notesMaster1.xml" Id="Rd08e9de0e1464f2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275922188234c34" /><Relationship Type="http://schemas.openxmlformats.org/officeDocument/2006/relationships/notesMaster" Target="/ppt/notesMasters/notesMaster1.xml" Id="R36320c71e43c42c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3aa1899d0b4651" /><Relationship Type="http://schemas.openxmlformats.org/officeDocument/2006/relationships/notesMaster" Target="/ppt/notesMasters/notesMaster1.xml" Id="R091c916b10b844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d322e84d6254e4e" /><Relationship Type="http://schemas.openxmlformats.org/officeDocument/2006/relationships/notesMaster" Target="/ppt/notesMasters/notesMaster1.xml" Id="Rce3eca2e7c0649b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29d49ad5c024c96" /><Relationship Type="http://schemas.openxmlformats.org/officeDocument/2006/relationships/notesMaster" Target="/ppt/notesMasters/notesMaster1.xml" Id="R0688350bd54940e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f799f60f7f4f5c" /><Relationship Type="http://schemas.openxmlformats.org/officeDocument/2006/relationships/notesMaster" Target="/ppt/notesMasters/notesMaster1.xml" Id="Raa2b88d3d6cf4d2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e73c43d7d094f33" /><Relationship Type="http://schemas.openxmlformats.org/officeDocument/2006/relationships/notesMaster" Target="/ppt/notesMasters/notesMaster1.xml" Id="Rec14f3c040724e9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762100bea074b72" /><Relationship Type="http://schemas.openxmlformats.org/officeDocument/2006/relationships/notesMaster" Target="/ppt/notesMasters/notesMaster1.xml" Id="Rea1602be83184cf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4d186c4bae4098" /><Relationship Type="http://schemas.openxmlformats.org/officeDocument/2006/relationships/notesMaster" Target="/ppt/notesMasters/notesMaster1.xml" Id="Re2c43ac0f9fe40b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73a29f40e4b4293" /><Relationship Type="http://schemas.openxmlformats.org/officeDocument/2006/relationships/notesMaster" Target="/ppt/notesMasters/notesMaster1.xml" Id="R0bf45c54156f4bd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7c6645300654a49" /><Relationship Type="http://schemas.openxmlformats.org/officeDocument/2006/relationships/notesMaster" Target="/ppt/notesMasters/notesMaster1.xml" Id="Rd1e5d8b82c36411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a3aef2c407e4821" /><Relationship Type="http://schemas.openxmlformats.org/officeDocument/2006/relationships/notesMaster" Target="/ppt/notesMasters/notesMaster1.xml" Id="R37a4891f6aa14d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- Operational image is illustrative AI-generated marketing artwork; it does not depict a specific current portfolio asset.</a:t>
            </a:r>
          </a:p>
          <a:p xmlns:a="http://schemas.openxmlformats.org/drawingml/2006/main">
            <a:r>
              <a:t>
[Sources]
- Accenture Investor Relations, official earnings and investor materials: https://investor.accenture.com/ (visual design benchmark only).
- Accenture Annual Reports: https://www.accenture.com/us-en/about/company/annual-report (visual design benchmark only).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- Operational image is illustrative AI-generated marketing artwork; it does not depict a specific current portfolio asset.</a:t>
            </a:r>
          </a:p>
          <a:p xmlns:a="http://schemas.openxmlformats.org/drawingml/2006/main">
            <a:r>
              <a:t>
[Sources]
- Sentry Capital product and ECP materials supplied in the investor-document workspace.
- OpenAI-generated illustrative team image; does not depict a specific portfolio company or employee.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
[Sources]
- the dtic South African Film and Television Production Incentive: https://www.thedtic.gov.za/south-african-film-and-television-production-incentive/
- Programme mechanics: 35% of QSAPE plus conditional 5%, subject to eligibility and approval; not 40% of total budget.
- Comparative production-value thesis supplied by Sentry management and presented as a commercial proposition, not currency equivalence.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- Operational image is illustrative AI-generated marketing artwork; it does not depict a specific current portfolio asset.</a:t>
            </a:r>
          </a:p>
          <a:p xmlns:a="http://schemas.openxmlformats.org/drawingml/2006/main">
            <a:r>
              <a:t>
[Sources]
- Sentry Capital Optimal Growth mandate terms supplied in the investor-document workspace.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- Operational image is illustrative AI-generated marketing artwork; it does not depict a specific current portfolio asset.</a:t>
            </a:r>
          </a:p>
          <a:p xmlns:a="http://schemas.openxmlformats.org/drawingml/2006/main">
            <a:r>
              <a:t>
[Sources]
- Support-service opportunity and secondary-market thesis supplied by Sentry management, 25 August 2026.
- OpenAI-generated illustrative film-production image; does not depict a specific current production or employee.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Netflix Tudum, Heart of the Hunter release and title information — https://www.netflix.com/tudum/articles/heart-of-the-hunter-release-date-news</a:t>
            </a:r>
          </a:p>
          <a:p xmlns:a="http://schemas.openxmlformats.org/drawingml/2006/main">
            <a:r>
              <a:t>- About Netflix, official first-look press release — https://about.netflix.com/en/news/first-look-at-netflixs-newest-film-the-gripping-heart-of-the-hunter</a:t>
            </a:r>
          </a:p>
          <a:p xmlns:a="http://schemas.openxmlformats.org/drawingml/2006/main">
            <a:r>
              <a:t>- Official stills credited to Mpumelelo Macu / Netflix.</a:t>
            </a:r>
          </a:p>
          <a:p xmlns:a="http://schemas.openxmlformats.org/drawingml/2006/main">
            <a:r>
              <a:t>- Sentry Capital mandate terms and completed-project information, supplied 24 August 2026.</a:t>
            </a:r>
          </a:p>
          <a:p xmlns:a="http://schemas.openxmlformats.org/drawingml/2006/main">
            <a:r>
              <a:t>
[Sources]
- Netflix title page: https://www.netflix.com/title/81579704
- Netflix first look and release date: https://about.netflix.com/en/news/first-look-at-netflixs-newest-film-the-gripping-heart-of-the-hunter
- Netflix Top 10 week of 1 April 2024: https://about.netflix.com/en/news/top-10-week-of-apr-1-3-body-problem-holds-strong-at-1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Netflix Tudum, Heart of the Hunter release and title information — https://www.netflix.com/tudum/articles/heart-of-the-hunter-release-date-news</a:t>
            </a:r>
          </a:p>
          <a:p xmlns:a="http://schemas.openxmlformats.org/drawingml/2006/main">
            <a:r>
              <a:t>- About Netflix, official first-look press release — https://about.netflix.com/en/news/first-look-at-netflixs-newest-film-the-gripping-heart-of-the-hunter</a:t>
            </a:r>
          </a:p>
          <a:p xmlns:a="http://schemas.openxmlformats.org/drawingml/2006/main">
            <a:r>
              <a:t>- Official stills credited to Mpumelelo Macu / Netflix.</a:t>
            </a:r>
          </a:p>
          <a:p xmlns:a="http://schemas.openxmlformats.org/drawingml/2006/main">
            <a:r>
              <a:t>- Sentry Capital mandate terms and completed-project information, supplied 24 August 2026.</a:t>
            </a:r>
          </a:p>
          <a:p xmlns:a="http://schemas.openxmlformats.org/drawingml/2006/main">
            <a:r>
              <a:t>
[Sources]
- M-Net announcement: https://www.dstv.com/m-net/en-sn/news/abbie-cornish-and-dougray-scott-lead-the-invisible_5539
- User-supplied Invisible premiere poster: file_00000000ade48243a13b0eb29f224b03.
- OpenAI-generated illustrative production image; does not depict the Invisible production.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  <a:p xmlns:a="http://schemas.openxmlformats.org/drawingml/2006/main">
            <a:r>
              <a:t>
[Sources]
- Project/IP pipeline thesis supplied by Sentry management, 25 August 2026.
- M-Net announcement identifies Deon Meyer as creator of Invisible: https://www.dstv.com/m-net/en-sn/news/abbie-cornish-and-dougray-scott-lead-the-invisible_5539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Statistics South Africa, Consumer inflation slows in July 2026: CPI 4.30%; CPI + 8% arithmetic equals 12.30% — https://www.statssa.gov.za/?p=19815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mandate terms and master investor brochure, supplied 24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66e91011da45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942a3a875524a64" /><Relationship Type="http://schemas.openxmlformats.org/officeDocument/2006/relationships/slideLayout" Target="/ppt/slideLayouts/slideLayout1.xml" Id="Rafb8ec3de5f0456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b8ec3de5f0456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8bb14c2bdf46a1" /><Relationship Type="http://schemas.openxmlformats.org/officeDocument/2006/relationships/image" Target="/ppt/media/image.png" Id="R6bdf2e5be5ff40f2" /><Relationship Type="http://schemas.openxmlformats.org/officeDocument/2006/relationships/image" Target="/ppt/media/image2.png" Id="Rc7c82e63ca2548b2" /><Relationship Type="http://schemas.openxmlformats.org/officeDocument/2006/relationships/notesSlide" Target="/ppt/notesSlides/notesSlide1.xml" Id="Rc45749c356dd49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28546bd6174588" /><Relationship Type="http://schemas.openxmlformats.org/officeDocument/2006/relationships/image" Target="/ppt/media/image3.png" Id="R5274d0a8d59c40b7" /><Relationship Type="http://schemas.openxmlformats.org/officeDocument/2006/relationships/image" Target="/ppt/media/image4.png" Id="R03ac4b0985b1496b" /><Relationship Type="http://schemas.openxmlformats.org/officeDocument/2006/relationships/notesSlide" Target="/ppt/notesSlides/notesSlide2.xml" Id="Ra3c27e546ac84d6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b5b23e1f764f6b" /><Relationship Type="http://schemas.openxmlformats.org/officeDocument/2006/relationships/image" Target="/ppt/media/image5.png" Id="R6061ded44fe445ec" /><Relationship Type="http://schemas.openxmlformats.org/officeDocument/2006/relationships/notesSlide" Target="/ppt/notesSlides/notesSlide3.xml" Id="R890b207c99924d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4d0e0f181a44de" /><Relationship Type="http://schemas.openxmlformats.org/officeDocument/2006/relationships/image" Target="/ppt/media/image3.png" Id="R3c7d08e02a0047d7" /><Relationship Type="http://schemas.openxmlformats.org/officeDocument/2006/relationships/image" Target="/ppt/media/image4.png" Id="R21b471e3baff4b17" /><Relationship Type="http://schemas.openxmlformats.org/officeDocument/2006/relationships/image" Target="/ppt/media/image6.png" Id="Rfeb1e643af084675" /><Relationship Type="http://schemas.openxmlformats.org/officeDocument/2006/relationships/notesSlide" Target="/ppt/notesSlides/notesSlide4.xml" Id="Rdf0a903f7a4946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42b041b25c437b" /><Relationship Type="http://schemas.openxmlformats.org/officeDocument/2006/relationships/image" Target="/ppt/media/image3.png" Id="Rdb66fbc67eb5460f" /><Relationship Type="http://schemas.openxmlformats.org/officeDocument/2006/relationships/image" Target="/ppt/media/image4.png" Id="R858571faeefc48f3" /><Relationship Type="http://schemas.openxmlformats.org/officeDocument/2006/relationships/notesSlide" Target="/ppt/notesSlides/notesSlide5.xml" Id="R9cc78cf22e6644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012a41e34a47db" /><Relationship Type="http://schemas.openxmlformats.org/officeDocument/2006/relationships/image" Target="/ppt/media/image7.png" Id="R41c955cc7d434da6" /><Relationship Type="http://schemas.openxmlformats.org/officeDocument/2006/relationships/image" Target="/ppt/media/image8.png" Id="R1341d05eecb84d74" /><Relationship Type="http://schemas.openxmlformats.org/officeDocument/2006/relationships/image" Target="/ppt/media/image9.png" Id="R18a960f61f77409d" /><Relationship Type="http://schemas.openxmlformats.org/officeDocument/2006/relationships/image" Target="/ppt/media/image.jpeg" Id="R4c2e9e9de622477c" /><Relationship Type="http://schemas.openxmlformats.org/officeDocument/2006/relationships/image" Target="/ppt/media/image2.jpeg" Id="R938df46602f5438e" /><Relationship Type="http://schemas.openxmlformats.org/officeDocument/2006/relationships/notesSlide" Target="/ppt/notesSlides/notesSlide6.xml" Id="R1f0356a8af0a4a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2c1649d10b4227" /><Relationship Type="http://schemas.openxmlformats.org/officeDocument/2006/relationships/image" Target="/ppt/media/image7.png" Id="Reb27bd6b6a7949a1" /><Relationship Type="http://schemas.openxmlformats.org/officeDocument/2006/relationships/image" Target="/ppt/media/image8.png" Id="R1f3d39d52b564da9" /><Relationship Type="http://schemas.openxmlformats.org/officeDocument/2006/relationships/image" Target="/ppt/media/image9.png" Id="R080cff2e04bd4e40" /><Relationship Type="http://schemas.openxmlformats.org/officeDocument/2006/relationships/notesSlide" Target="/ppt/notesSlides/notesSlide7.xml" Id="R01dcc943ba7a4e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7ec675558f49f2" /><Relationship Type="http://schemas.openxmlformats.org/officeDocument/2006/relationships/image" Target="/ppt/media/image5.png" Id="R1fd14fd01601452a" /><Relationship Type="http://schemas.openxmlformats.org/officeDocument/2006/relationships/notesSlide" Target="/ppt/notesSlides/notesSlide8.xml" Id="R044cf7969491402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56e63c0ed449b7" /><Relationship Type="http://schemas.openxmlformats.org/officeDocument/2006/relationships/image" Target="/ppt/media/image10.png" Id="Raf661ae536c646b8" /><Relationship Type="http://schemas.openxmlformats.org/officeDocument/2006/relationships/notesSlide" Target="/ppt/notesSlides/notesSlide9.xml" Id="Rccc2bcb67dff4c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61a7225cdc4d7f" /><Relationship Type="http://schemas.openxmlformats.org/officeDocument/2006/relationships/image" Target="/ppt/media/image11.png" Id="R632d3c5e0d9c4b06" /><Relationship Type="http://schemas.openxmlformats.org/officeDocument/2006/relationships/notesSlide" Target="/ppt/notesSlides/notesSlide10.xml" Id="R950246fc4ec84ec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a2073a82d54b50" /><Relationship Type="http://schemas.openxmlformats.org/officeDocument/2006/relationships/image" Target="/ppt/media/image12.png" Id="R36de3b2ef4834d05" /><Relationship Type="http://schemas.openxmlformats.org/officeDocument/2006/relationships/notesSlide" Target="/ppt/notesSlides/notesSlide11.xml" Id="R2ab1ae3eaf614d8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afce05a39645b6" /><Relationship Type="http://schemas.openxmlformats.org/officeDocument/2006/relationships/image" Target="/ppt/media/image12.png" Id="R30a3684a9f1d47fb" /><Relationship Type="http://schemas.openxmlformats.org/officeDocument/2006/relationships/notesSlide" Target="/ppt/notesSlides/notesSlide12.xml" Id="Rfde911582e6c46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df2e5be5ff40f2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49713D-2D1A-4CB0-94B5-D0D32B9F2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0"/>
            <a:ext cx="1524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1E3A"/>
              </a:gs>
              <a:gs pos="55000">
                <a:srgbClr val="081E3A">
                  <a:alpha val="78000"/>
                </a:srgbClr>
              </a:gs>
              <a:gs pos="100000">
                <a:srgbClr val="081E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2A68D5-12EE-42D7-905D-C4CDF68DD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6E262C-23B7-40BF-92E7-381040ACB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10F92A-BEC6-44D9-8543-6E04FE99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4800"/>
            <a:ext cx="1562100" cy="8001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c82e63ca2548b2"/>
          <a:srcRect xmlns:a="http://schemas.openxmlformats.org/drawingml/2006/main" l="0" t="13675" r="0" b="136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381000"/>
            <a:ext cx="1333500" cy="6477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30890D-8EA7-4AD7-BA20-3225FA865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0495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SENTRY CAPITAL PRODUCT PRESENTATION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715DF6-B011-4B4C-894C-D4BBFD4FB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52625"/>
            <a:ext cx="4953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Optimal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Growth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C4BD85-C591-4C5C-9054-891969C3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19500"/>
            <a:ext cx="4762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800" b="0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Contract-backed media income with contingent participation in realised project upside.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4117EA-8E1E-4AB3-B903-2A4A8D16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800600"/>
            <a:ext cx="4476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207468-E8C1-46A4-80AF-60B731921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0062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524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17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SENC | Direct PM 13% base | Platform 12% base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C5D6AF-A6B6-4EFA-9ED2-F3B83CE01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24500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rPr>
              <a:t>LIFECYCLE PLATFORM CODE • SENC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rPr>
              <a:t>Potential maturity upside: 1–8% of original capital  •  Year 3–Year 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DB3754-5845-4699-B27C-D3A625778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2531588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B28035-F352-456F-9085-18D8F684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12B453-9E28-46AE-868F-A8E6AD67B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SENTRY CAPITAL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5CD2F6-A86C-41A5-9782-8BE4034B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 boutique investment house for contract-backed creative assets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74d0a8d59c40b7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C07C8A-5A75-434E-B933-115DDD98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A59645-574B-44D8-B47D-00BF2A88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BB1B79-A5DB-437B-9499-38E5A504E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DF4256-E3E8-4D5C-BB6C-5982740B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ac4b0985b1496b"/>
          <a:srcRect xmlns:a="http://schemas.openxmlformats.org/drawingml/2006/main" l="0" t="105" r="0" b="1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14350" y="1466850"/>
            <a:ext cx="5905500" cy="38100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F93576-0C60-4B31-93FE-C3061D5C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14900"/>
            <a:ext cx="59055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F2E8FA-B6DE-4AE6-86C4-CC935739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00625"/>
            <a:ext cx="533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4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BESPOKE ORIGINATION • STRUCTURING • ASSET MANAGEMENT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1C794A-89B8-4A88-B110-CD0DF7E03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524000"/>
            <a:ext cx="2095500" cy="8953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5E7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326BC7-4D64-4195-BF73-1ACBAA836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609725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7689ED-1399-4305-91CA-D5780E8D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6573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083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34FF3C-CE71-479B-973C-BBB6A3E45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0764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9104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DIFFERENTIATED MANDATE • TWO ACCESS ROUTES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F74B4F-E80D-4174-BA3B-291CC4673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524000"/>
            <a:ext cx="2095500" cy="8953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61D299-CC6A-489D-B704-D8BF5FAD7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1609725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5E0F5B-4D95-4F89-8F2C-A59DC12B0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16573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083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100%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36FB12-792D-44FF-A398-6607C9A5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0764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721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OF CLEARED SUBSCRIPTION FUNDS DEPLOYED WITHIN 21 DAYS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3A70B3-7A4C-4C45-964A-B93261711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628900"/>
            <a:ext cx="4381500" cy="11239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8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99147E-9F58-4B8E-87A6-82C94DB05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781300"/>
            <a:ext cx="152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BESPOKE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C49844-B0E7-41DC-A3BB-7EDF340F9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800350"/>
            <a:ext cx="228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REAL-ASSET + IP OPPORTUNITIES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6C3FB9-6147-4AB8-BB58-AEE9D1E5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3718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Sentry fills financing and infrastructure gaps that conventional asset classes often overlook.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5D3F20-E9EF-4051-8F84-5F537B2C0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095750"/>
            <a:ext cx="4381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7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We originate and actively manage private-market investments anchored in contracts, receivables, production infrastructure and defensible intellectual property.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573183-6E06-40C4-808B-565F9D97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19800"/>
            <a:ext cx="106870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Liquidity is designed around contractual project cash flows, collection timing and the term of the Series.</a:t>
            </a:r>
          </a:p>
        </p:txBody>
      </p:sp>
    </p:spTree>
    <p:extLst>
      <p:ext uri="{BB962C8B-B14F-4D97-AF65-F5344CB8AC3E}">
        <p14:creationId xmlns:p14="http://schemas.microsoft.com/office/powerpoint/2010/main" val="13214642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16610C4-E25B-408D-B387-59243F79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87BF17-B608-4B29-9394-377DBFA6F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THE SOUTH AFRICAN PRODUCTION EDGE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376EF2-A489-4B98-97CB-864291541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Rand budgets can create globally competitive screen value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1ded44fe445ec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665B2-57E0-4DD8-8AE0-545DDDB20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E1A595-24A6-45D7-9B81-9DD9260C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5896AE-B210-4422-88CC-D6AFA8E45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ECC32B-4755-4337-AF0D-91BAEC2D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6510BF-F990-4018-8BC3-E3378AA24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666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commercial edge is not a literal rand-for-dollar equivalence.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CF98EB-9DDE-4551-9005-85487065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57450"/>
            <a:ext cx="8763000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It comes from experienced local crews, diverse locations, exchange-rate economics, specialist suppliers and qualifying production incentives.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834C2F-AF30-43A9-BDB4-F9CAD9A27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3333750" cy="11620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353BD2-BE64-4DED-B007-4C980F9F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66675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C5910A-9441-46F6-B8BB-2B79B170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62300"/>
            <a:ext cx="2905125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GLOBAL SCREEN VALUE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178138-7F89-401D-8BD6-4A1B8BFD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76625"/>
            <a:ext cx="2905125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898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South African productions can translate local budgets into premium production quality.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5E0DF7-FCD4-4351-A14C-F4FBBB8BA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981325"/>
            <a:ext cx="3333750" cy="11620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EDE4FA-5691-4129-8274-DFFB8098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981325"/>
            <a:ext cx="66675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B311DF-9D68-47F2-920C-88CD19E95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62300"/>
            <a:ext cx="2905125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QUALIFYING INCENTIVE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020D43-DDD9-42C4-A064-6A1D50146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476625"/>
            <a:ext cx="2905125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898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35% of QSAPE plus a conditional 5%—up to 40% of qualifying spend, subject to eligibility and approval.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AF7C41-C922-4B19-B584-12641D755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981325"/>
            <a:ext cx="3333750" cy="11620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9F1366-6933-452B-857B-1AD69955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981325"/>
            <a:ext cx="66675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A162BA-B2EA-40B4-82DF-770E1186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162300"/>
            <a:ext cx="2905125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LOCAL ECOSYSTEM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283689-DEBA-4126-A14B-EF41C82B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476625"/>
            <a:ext cx="2905125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9541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Crews, locations, equipment, production services and post-production capability.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7CFECA-17C4-47FF-850E-87D60529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10075"/>
            <a:ext cx="5143500" cy="11620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6F59B3-671C-4A6C-85FD-D3CA7D7C9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10075"/>
            <a:ext cx="66675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545"/>
          </a:solidFill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464EC2-3321-4E4B-BA5F-F0F0BA059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91050"/>
            <a:ext cx="4714875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INFRASTRUCTURE GAP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3633B4-AFA2-4D3E-8E60-12F0C8EF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05375"/>
            <a:ext cx="4714875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Limited specialist infrastructure can create rental and service opportunities beyond one production.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2D172F-504D-4189-943C-E44BAE7C8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410075"/>
            <a:ext cx="5143500" cy="11620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BEBB591-C1C4-4CB4-ACB6-5ABA8BABB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410075"/>
            <a:ext cx="66675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E782220-777C-4DD0-8E20-DAD02289D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591050"/>
            <a:ext cx="4714875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IP PIPELINE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ED5CA95-5569-46AB-8B80-770317C2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905375"/>
            <a:ext cx="4714875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Books, screen rights, developed concepts and repeat creative partnerships can compound future value.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ED57303-3496-4A46-B992-31609067D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86450"/>
            <a:ext cx="106870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63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1163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A R50 million South African production can deliver screen value associated with materially larger hard-currency budgets—through cost structure, capability and incentive efficiency.</a:t>
            </a:r>
          </a:p>
        </p:txBody>
      </p:sp>
    </p:spTree>
    <p:extLst>
      <p:ext uri="{BB962C8B-B14F-4D97-AF65-F5344CB8AC3E}">
        <p14:creationId xmlns:p14="http://schemas.microsoft.com/office/powerpoint/2010/main" val="6149824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B28035-F352-456F-9085-18D8F684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12B453-9E28-46AE-868F-A8E6AD67B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THE PROPOSITION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5CD2F6-A86C-41A5-9782-8BE4034B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base case is contract-backed; creative success is optional upside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7d08e02a0047d7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C07C8A-5A75-434E-B933-115DDD98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A59645-574B-44D8-B47D-00BF2A88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BB1B79-A5DB-437B-9499-38E5A504E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DF4256-E3E8-4D5C-BB6C-5982740B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b471e3baff4b17"/>
          <a:srcRect xmlns:a="http://schemas.openxmlformats.org/drawingml/2006/main" l="0" t="105" r="0" b="1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5905500" cy="38100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F93576-0C60-4B31-93FE-C3061D5C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14900"/>
            <a:ext cx="59055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F2E8FA-B6DE-4AE6-86C4-CC935739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00625"/>
            <a:ext cx="533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4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ILLUSTRATIVE FILM AND MEDIA SUPPORT SERVICES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1C794A-89B8-4A88-B110-CD0DF7E03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524000"/>
            <a:ext cx="2095500" cy="8953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5E7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326BC7-4D64-4195-BF73-1ACBAA836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609725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7689ED-1399-4305-91CA-D5780E8D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6573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13%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34FF3C-CE71-479B-973C-BBB6A3E45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0764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DIRECT PM • BASE P.A., COMPOUNDED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F74B4F-E80D-4174-BA3B-291CC4673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524000"/>
            <a:ext cx="2095500" cy="8953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61D299-CC6A-489D-B704-D8BF5FAD7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1609725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5E0F5B-4D95-4F89-8F2C-A59DC12B0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16573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12%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36FB12-792D-44FF-A398-6607C9A5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0764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PLATFORM • BASE P.A., COMPOUNDED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3A70B3-7A4C-4C45-964A-B93261711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628900"/>
            <a:ext cx="4381500" cy="11239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8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99147E-9F58-4B8E-87A6-82C94DB05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781300"/>
            <a:ext cx="152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1–8%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C49844-B0E7-41DC-A3BB-7EDF340F9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800350"/>
            <a:ext cx="228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potential maturity upside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of original capital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6C3FB9-6147-4AB8-BB58-AEE9D1E5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3718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Paid from realised distributable profit and presented separately from the annual base return.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5D3F20-E9EF-4051-8F84-5F537B2C0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095750"/>
            <a:ext cx="4381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7000"/>
              </a:lnSpc>
              <a:buNone/>
              <a:defRPr sz="1388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88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investment thesis prioritises executed contracts, receivables, service revenue and defensible IP rights. Project success can add participation, while the base case remains anchored in contracted cash flows.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573183-6E06-40C4-808B-565F9D97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19800"/>
            <a:ext cx="106870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Project selection prioritises completion readiness, contracted counterparties, defensible IP, controlled collections and liquidity planning.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b1e643af084675"/>
          <a:srcRect xmlns:a="http://schemas.openxmlformats.org/drawingml/2006/main" l="1805" t="0" r="18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5905500" cy="34480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4642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B28035-F352-456F-9085-18D8F684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12B453-9E28-46AE-868F-A8E6AD67B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THE PROPOSITION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5CD2F6-A86C-41A5-9782-8BE4034B1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Infrastructure scarcity creates a second revenue layer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66fbc67eb5460f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C07C8A-5A75-434E-B933-115DDD98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A59645-574B-44D8-B47D-00BF2A88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BB1B79-A5DB-437B-9499-38E5A504E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DF4256-E3E8-4D5C-BB6C-5982740B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8571faeefc48f3"/>
          <a:srcRect xmlns:a="http://schemas.openxmlformats.org/drawingml/2006/main" l="0" t="105" r="0" b="1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14350" y="1466850"/>
            <a:ext cx="5905500" cy="38100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F93576-0C60-4B31-93FE-C3061D5C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14900"/>
            <a:ext cx="59055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F2E8FA-B6DE-4AE6-86C4-CC935739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00625"/>
            <a:ext cx="533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4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ILLUSTRATIVE PRODUCTION + SUPPORT-SERVICE ECOSYSTEM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1C794A-89B8-4A88-B110-CD0DF7E03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524000"/>
            <a:ext cx="2095500" cy="8953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5E7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326BC7-4D64-4195-BF73-1ACBAA836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609725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7689ED-1399-4305-91CA-D5780E8D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16573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083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34FF3C-CE71-479B-973C-BBB6A3E45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0764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97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TRUCKS • POWER • GRIP • CAMERA • EQUIPMENT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F74B4F-E80D-4174-BA3B-291CC4673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1524000"/>
            <a:ext cx="2095500" cy="8953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61D299-CC6A-489D-B704-D8BF5FAD7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1609725"/>
            <a:ext cx="76200" cy="1028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5E0F5B-4D95-4F89-8F2C-A59DC12B0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1657350"/>
            <a:ext cx="152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083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1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36FB12-792D-44FF-A398-6607C9A5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0764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97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CAST TRAILERS • MOBILE OFFICES • SANITATION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3A70B3-7A4C-4C45-964A-B93261711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628900"/>
            <a:ext cx="4381500" cy="11239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8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99147E-9F58-4B8E-87A6-82C94DB05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781300"/>
            <a:ext cx="15240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393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4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4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C49844-B0E7-41DC-A3BB-7EDF340F9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800350"/>
            <a:ext cx="228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MULTI-USE ASSET RENTAL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6C3FB9-6147-4AB8-BB58-AEE9D1E5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3718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Infrastructure can serve Sentry-backed projects and third-party productions.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5D3F20-E9EF-4051-8F84-5F537B2C0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095750"/>
            <a:ext cx="4381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7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Support-service assets turn production scarcity into recurring commercial utility: transport, equipment, trailers, mobile offices, toilets, power and on-set facilities can earn across a wider production market.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573183-6E06-40C4-808B-565F9D97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19800"/>
            <a:ext cx="106870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This expands the opportunity from project finance into an operating production-services platform.</a:t>
            </a:r>
          </a:p>
        </p:txBody>
      </p:sp>
    </p:spTree>
    <p:extLst>
      <p:ext uri="{BB962C8B-B14F-4D97-AF65-F5344CB8AC3E}">
        <p14:creationId xmlns:p14="http://schemas.microsoft.com/office/powerpoint/2010/main" val="13214642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DF76FB-EC99-4720-BC63-53D4D937B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8CC245-65BF-4B0C-A92D-52E27DE9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RELEVANT EXPERIENCE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D6E520-7E67-4217-A0B5-01605B86E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Heart of the Hunter • completed project, global proof point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c955cc7d434da6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845859-42A6-48D9-B1FC-00455DCC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EC9943-468F-4E23-A853-63E472CDC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404818-3BA8-436C-9BF5-25AB7140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341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CF5E98-C3A0-4891-8883-2B22CE90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41d05eecb84d74"/>
          <a:srcRect xmlns:a="http://schemas.openxmlformats.org/drawingml/2006/main" l="0" t="41" r="0" b="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333500"/>
            <a:ext cx="6096000" cy="4095750"/>
          </a:xfrm>
          <a:prstGeom xmlns:a="http://schemas.openxmlformats.org/drawingml/2006/main" prst="rect">
            <a:avLst/>
          </a:prstGeom>
        </p:spPr>
      </p:pic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a960f61f77409d"/>
          <a:srcRect xmlns:a="http://schemas.openxmlformats.org/drawingml/2006/main" l="0" t="41" r="0" b="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1333500"/>
            <a:ext cx="6096000" cy="40957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0622C5-5A81-48AC-AE6B-3EBFC84C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21920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E91AF2-BE86-4AB6-9B8E-A1C47A24B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62550"/>
            <a:ext cx="111633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8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78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OFFICIAL NETFLIX STILLS  •  IMAGE CREDIT: MPUMELELO MACU / NETFLIX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3AE329-C46E-4AD6-8293-4D796475A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19750"/>
            <a:ext cx="1116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Based on the Deon Meyer novel • released globally by Netflix on 29 March 2024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1A8B81-31B5-4FFD-9779-A08062B7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76950"/>
            <a:ext cx="111633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The film reached #1 on Netflix’s English Films list with 10.9 million views in the week of 1 April 2024.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2e9e9de622477c"/>
          <a:srcRect xmlns:a="http://schemas.openxmlformats.org/drawingml/2006/main" l="10744" t="0" r="107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333500"/>
            <a:ext cx="6096000" cy="4095750"/>
          </a:xfrm>
          <a:prstGeom xmlns:a="http://schemas.openxmlformats.org/drawingml/2006/main" prst="rect">
            <a:avLst/>
          </a:prstGeom>
        </p:spPr>
      </p:pic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8df46602f5438e"/>
          <a:srcRect xmlns:a="http://schemas.openxmlformats.org/drawingml/2006/main" l="8140" t="0" r="814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1333500"/>
            <a:ext cx="6096000" cy="4095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507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DF76FB-EC99-4720-BC63-53D4D937B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8CC245-65BF-4B0C-A92D-52E27DE9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CURRENT PROJECT PIPELINE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D6E520-7E67-4217-A0B5-01605B86E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Invisible • Deon Meyer IP moving from page to premium television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27bd6b6a7949a1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845859-42A6-48D9-B1FC-00455DCC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EC9943-468F-4E23-A853-63E472CDC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404818-3BA8-436C-9BF5-25AB7140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341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CF5E98-C3A0-4891-8883-2B22CE90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3d39d52b564da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1333500"/>
            <a:ext cx="6096000" cy="4095750"/>
          </a:xfrm>
          <a:prstGeom xmlns:a="http://schemas.openxmlformats.org/drawingml/2006/main" prst="rect">
            <a:avLst/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0cff2e04bd4e40"/>
          <a:srcRect xmlns:a="http://schemas.openxmlformats.org/drawingml/2006/main" l="0" t="41" r="0" b="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6096000" y="1333500"/>
            <a:ext cx="6096000" cy="40957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0622C5-5A81-48AC-AE6B-3EBFC84C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05400"/>
            <a:ext cx="121920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E91AF2-BE86-4AB6-9B8E-A1C47A24B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62550"/>
            <a:ext cx="111633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78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78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USER-SUPPLIED PREMIERE POSTER • ILLUSTRATIVE PRODUCTION IMAGE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3AE329-C46E-4AD6-8293-4D796475A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19750"/>
            <a:ext cx="111633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754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Eight-part M-Net Original • produced with ITV Studios, Scene23 and Berkeley Media Group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1A8B81-31B5-4FFD-9779-A08062B7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76950"/>
            <a:ext cx="111633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Based on Blood Safari • Deon Meyer credited as creator • poster lists official premiere on 1 October 2026</a:t>
            </a:r>
          </a:p>
        </p:txBody>
      </p:sp>
    </p:spTree>
    <p:extLst>
      <p:ext uri="{BB962C8B-B14F-4D97-AF65-F5344CB8AC3E}">
        <p14:creationId xmlns:p14="http://schemas.microsoft.com/office/powerpoint/2010/main" val="10970507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16610C4-E25B-408D-B387-59243F79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87BF17-B608-4B29-9394-377DBFA6F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THE IP + PRODUCTION FLYWHEEL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376EF2-A489-4B98-97CB-864291541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IP ownership creates a repeatable pipeline—not a single-production bet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14fd01601452a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665B2-57E0-4DD8-8AE0-545DDDB20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E1A595-24A6-45D7-9B81-9DD9260C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5896AE-B210-4422-88CC-D6AFA8E45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ECC32B-4755-4337-AF0D-91BAEC2D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6510BF-F990-4018-8BC3-E3378AA24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666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screen project can generate more than a once-off production fee.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CF98EB-9DDE-4551-9005-85487065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57450"/>
            <a:ext cx="8763000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Sentry’s thesis links source IP, development, contracted production, reusable infrastructure and future library value.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834C2F-AF30-43A9-BDB4-F9CAD9A27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3333750" cy="11620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353BD2-BE64-4DED-B007-4C980F9F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981325"/>
            <a:ext cx="66675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C5910A-9441-46F6-B8BB-2B79B170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62300"/>
            <a:ext cx="2905125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SOURCE IP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178138-7F89-401D-8BD6-4A1B8BFD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76625"/>
            <a:ext cx="2905125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Books, licensed rights and original concepts create the starting asset.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5E0DF7-FCD4-4351-A14C-F4FBBB8BA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981325"/>
            <a:ext cx="3333750" cy="11620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EDE4FA-5691-4129-8274-DFFB8098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981325"/>
            <a:ext cx="66675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B311DF-9D68-47F2-920C-88CD19E95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62300"/>
            <a:ext cx="2905125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DEVELOPMENT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020D43-DDD9-42C4-A064-6A1D50146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476625"/>
            <a:ext cx="2905125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898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Writing, packaging, budgeting and attachments convert ideas into financeable projects.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AF7C41-C922-4B19-B584-12641D755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981325"/>
            <a:ext cx="3333750" cy="11620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9F1366-6933-452B-857B-1AD69955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981325"/>
            <a:ext cx="66675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A162BA-B2EA-40B4-82DF-770E1186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162300"/>
            <a:ext cx="2905125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CONTRACTS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283689-DEBA-4126-A14B-EF41C82B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476625"/>
            <a:ext cx="2905125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898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Broadcaster, streamer, presale, distribution and service agreements anchor cash flows.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7CFECA-17C4-47FF-850E-87D60529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10075"/>
            <a:ext cx="5143500" cy="11620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6F59B3-671C-4A6C-85FD-D3CA7D7C9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10075"/>
            <a:ext cx="66675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545"/>
          </a:solidFill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464EC2-3321-4E4B-BA5F-F0F0BA059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91050"/>
            <a:ext cx="4714875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PRODUCTION SERVICES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3633B4-AFA2-4D3E-8E60-12F0C8EF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05375"/>
            <a:ext cx="4714875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Reusable equipment and infrastructure earn within and beyond Sentry-backed projects.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2D172F-504D-4189-943C-E44BAE7C8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410075"/>
            <a:ext cx="5143500" cy="11620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BEBB591-C1C4-4CB4-ACB6-5ABA8BABB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410075"/>
            <a:ext cx="66675" cy="1162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E782220-777C-4DD0-8E20-DAD02289D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591050"/>
            <a:ext cx="4714875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LIBRARY VALUE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ED5CA95-5569-46AB-8B80-770317C2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905375"/>
            <a:ext cx="4714875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Completed works, sequels, adaptations and distribution rights can extend the pipeline.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ED57303-3496-4A46-B992-31609067D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86450"/>
            <a:ext cx="106870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63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1163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Deon Meyer is central to the creative pipeline as source author and creator across completed and current projects.</a:t>
            </a:r>
          </a:p>
        </p:txBody>
      </p:sp>
    </p:spTree>
    <p:extLst>
      <p:ext uri="{BB962C8B-B14F-4D97-AF65-F5344CB8AC3E}">
        <p14:creationId xmlns:p14="http://schemas.microsoft.com/office/powerpoint/2010/main" val="6149824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3F68FD-94EF-48B1-99F7-AD7DB6A2A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BE7CEC-F9C7-4201-9BDB-209CBE65A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RETURN 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82CBD3-0A52-4BF9-93D4-00B705A7B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PM base exceeds CPI + 8%, while Platform base remains close to the reference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661ae536c646b8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9BB7AA-A85E-4271-8B0A-E854EBAC6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AE5391-C99D-4714-ABFC-1F172088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E6400-DC16-4F6E-8EE8-B4BD961E3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CB15C1-35F0-41B0-942E-C89C57E81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09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1D1FCB-AC7F-4637-A5A6-DFCDF691C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Annualised base-return comparison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4A619B-8A29-4E93-ACFD-74757691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716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Reference comparison shown on an annualised arithmetic basis.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106261-8D22-4141-97EC-1DCCF944F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95575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SENC • Platform base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542B67-8E5F-45C7-8F0E-C43B838D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762250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6C100A-9C3E-4BE6-8232-2F06DA89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762250"/>
            <a:ext cx="4327071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568EF4-FE49-45E6-869D-A95CCF39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6860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12.00%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DCDF8E-EE73-44BB-9795-2B484A41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00450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CPI + 8%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34DA80-742F-4641-87BA-208DC63F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667125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AE917C-98EF-4574-ADDE-063AE9246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667125"/>
            <a:ext cx="4435248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5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77595D-B8E6-4ACE-9F51-298BC14E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590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12.30%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6CBDA9-9749-4E14-A461-39EF3B59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05325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PM base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4F7A6E-CEA0-4B14-B8E3-DF3D03A6E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572000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92F1FD-4C5D-40A6-9B2E-247EC0151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572000"/>
            <a:ext cx="4687661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53C612-3BFF-48B9-99E9-3639295D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49580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13.00%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0F5025-911B-4DA4-8B3E-5F1F9C27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676400"/>
            <a:ext cx="1962150" cy="13906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7CE7D9-F9B1-48C1-880A-88C34394A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188595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29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−0.30 pp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DE8BD6-341F-475F-88A7-C43C8B034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381250"/>
            <a:ext cx="1571625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Platform base vs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CPI + 8%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B727B2-A5DA-42B0-8AA2-FBF6DB3E5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333750"/>
            <a:ext cx="1962150" cy="13906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5E7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F666628-A9C3-48EB-85E8-324B262C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54330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29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+0.70 pp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8D40003-4272-4322-A72A-BB51DA79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4038600"/>
            <a:ext cx="1571625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PM base vs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CPI + 8%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492950F-F50B-4C57-9C3E-B9D50186D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05425"/>
            <a:ext cx="1069657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AF0F7"/>
          </a:solidFill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2AB6C5-7AB5-4F17-ADF1-77CE656D0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476875"/>
            <a:ext cx="1023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Contingent maturity upside is shown separately: 1–8% of original capital, payable from realised distributable profit.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934155A-EC52-4D1E-B54D-11C235D8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15050"/>
            <a:ext cx="10696575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Realised outcomes reflect project performance, distributable profit, fees, tax, timing and cash collections.</a:t>
            </a:r>
          </a:p>
        </p:txBody>
      </p:sp>
    </p:spTree>
    <p:extLst>
      <p:ext uri="{BB962C8B-B14F-4D97-AF65-F5344CB8AC3E}">
        <p14:creationId xmlns:p14="http://schemas.microsoft.com/office/powerpoint/2010/main" val="8462749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CE45A882-6984-471B-A37A-7C358294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FF46D5-48BB-4FEC-A2EA-E7564E528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CAPITAL GUARDIANSHIP • THE SENTRY WAY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7E6EB4-DEEA-4A83-BF5A-269F86E62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Contracts, collections and completion readiness come first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2d3c5e0d9c4b06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45490-4EA0-4263-8E19-54C29940C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9AC2F7-5A14-4527-B539-CDA697FCE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31D908-25BD-4F01-983A-52B53363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F8B0BD-A35F-4A2A-A641-4769951D9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738250-3164-4181-9607-28A21F449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62100"/>
            <a:ext cx="10687050" cy="20193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EBAC22-C45F-461C-8AFA-48FCC058A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81175"/>
            <a:ext cx="2190750" cy="15811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599191-1676-42FD-B106-B2FAF75A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819275"/>
            <a:ext cx="21907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545"/>
          </a:solidFill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83FD62-5FAB-4220-8ED5-830343681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009775"/>
            <a:ext cx="342900" cy="342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0B2545"/>
          </a:solidFill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505D7D-3C44-4D04-83B0-34438B075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066925"/>
            <a:ext cx="3429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30E506-B44E-4F6A-8E3A-349AAB8A5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466975"/>
            <a:ext cx="184785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Collect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3AF79A-4024-445F-B91D-1B8F4E12B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77177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All project receipts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79746F-C90F-4E7A-BA06-74759B4BE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23241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BE0013-961D-4D40-9C16-170113450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1781175"/>
            <a:ext cx="2190750" cy="15811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158114-D1B5-4495-9E6C-CD592DB5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1819275"/>
            <a:ext cx="21907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545"/>
          </a:solidFill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E8671D-A325-43D6-871F-483FCA12B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009775"/>
            <a:ext cx="342900" cy="342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0B2545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6E637C-8603-4307-8870-0C6A1FC3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066925"/>
            <a:ext cx="3429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ACDD8D-20E4-480B-B0CD-E3637365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466975"/>
            <a:ext cx="184785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Protect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CC1C61-8631-42E5-8E9A-7F03F0AD9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77177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Approved costs and reserves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0C6DC7-D3D8-4F85-82EC-C429C4063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23241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469201-3CF6-453E-87C0-6D5CFC9AD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1781175"/>
            <a:ext cx="2190750" cy="15811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ACF986-7F6E-4404-AC2E-4A251FC7E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1819275"/>
            <a:ext cx="21907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545"/>
          </a:solidFill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EC976B-8A45-4C46-AC09-817A1D16A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2009775"/>
            <a:ext cx="342900" cy="342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0B2545"/>
          </a:solidFill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FBB60ED-EC43-4A71-A48E-AE1B69553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2066925"/>
            <a:ext cx="3429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A3A1E45-BF32-4C72-A49C-712977D5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2466975"/>
            <a:ext cx="184785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Service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7FFC7C7-F1E3-485C-8678-2A7325667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277177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Base return and principal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DD688CD-1039-438A-84E4-DCB4E5203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3241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35337F1-8474-4B4C-AA6F-9A50E47BD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925" y="1781175"/>
            <a:ext cx="2190750" cy="15811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3EC9C7A-C431-41D4-9E41-3F4827759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925" y="1819275"/>
            <a:ext cx="21907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E0D45B4-6DB3-4D0B-8E32-DA1F3569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2009775"/>
            <a:ext cx="342900" cy="342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F166C03-BE8C-46C8-96A5-43BDA4024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2066925"/>
            <a:ext cx="3429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FBC84BC-E030-4F8C-AE81-06AB9703A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2466975"/>
            <a:ext cx="184785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Share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AF6D09D-A4DF-4239-A7DE-E2BDC9CB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277177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Only realised residual profit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48DEE00-7A0F-4E1E-BB20-7065F1777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94335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Project-selection foundations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4E6D120-61CF-4B34-BBA3-0C2B2268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005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170C4B1-0E45-49D3-B2C7-4AB9EAB4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24350"/>
            <a:ext cx="5410200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63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Verified chain of title and defensible rights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7382445-1197-48CC-A7EC-68138470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31D2019-39AA-44F9-B040-272F2C982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86300"/>
            <a:ext cx="5410200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 i="0">
                <a:solidFill>
                  <a:srgbClr val="1B2430"/>
                </a:solidFill>
              </a:defRPr>
            </a:pPr>
            <a:r>
              <a:rPr sz="1200" b="0" i="0">
                <a:solidFill>
                  <a:srgbClr val="1B2430"/>
                </a:solidFill>
              </a:rPr>
              <a:t>Executed distribution, presale, MG or service contracts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3F2F871-74BF-4704-A627-B048F6ED3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244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DF5793D-D74F-4057-804C-FC2EF549B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48250"/>
            <a:ext cx="5410200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63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Budget, contingency, milestone and completion planning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10CE221-7542-47F2-A7EC-F540716D4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8640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FB03740-233D-497F-8B53-565FC870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10200"/>
            <a:ext cx="5410200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63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Controlled collections and payment waterfall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1F1846A-AF96-403B-B9E7-E4673FC2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483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9D41117-9577-4D22-8039-10CA37059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72150"/>
            <a:ext cx="5410200" cy="333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63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Counterparty, concentration, FX, rebate and valuation parameters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6727D73-C35F-4F1A-AF47-99CE4A6FD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790950"/>
            <a:ext cx="4486275" cy="18288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8ECEE"/>
          </a:solidFill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0B464BA-E4D2-43BD-A476-960E2D93E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11480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VALUE PROTECTION PRIORITIES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E5565C0-3846-4F3D-BFE3-D07034181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457700"/>
            <a:ext cx="3810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Completion readiness  •  Budget discipline  •  Delivery quality  •  Contracted payments  •  Presale strength  •  Defensible IP  •  Rebate administration  •  Controlled cash flows  •  FX management  •  Realised upside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CA89545-3CB9-4B1E-929D-6C019BDFD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607695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134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8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08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Active asset management connects chain of title, budgets, milestones, completion, controlled collections, base servicing and only then realised residual profit.</a:t>
            </a:r>
          </a:p>
        </p:txBody>
      </p:sp>
    </p:spTree>
    <p:extLst>
      <p:ext uri="{BB962C8B-B14F-4D97-AF65-F5344CB8AC3E}">
        <p14:creationId xmlns:p14="http://schemas.microsoft.com/office/powerpoint/2010/main" val="5316441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8F02F8E-5A0A-4F35-B100-FA4DBABC2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779370-41D2-47BE-B469-6976D006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MANDATE 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DF2AB1-5479-4471-BB41-637A95FD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One product. Two access routes.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de3b2ef4834d05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33EBF0-B0B0-4321-BC86-19C35BA2B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A895B5-3375-43C6-A99D-66A00F1B7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85FC0F-B908-42E3-AC70-D125E9F1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7795CF-1665-4EC4-A220-9AB68C567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AD5018-0394-43EC-9C7A-5A40FFE8E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28750"/>
            <a:ext cx="5334000" cy="54292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AC1461-3780-4588-82B8-C4999DC55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HOW THE STRUCTURE WORKS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E640AA-A4C5-4E7F-9925-776FAB0A4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4095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Optimal Growth is available through Direct Private Markets and approved platform or nominee channels. Direct clients use the SC3 and Short-Form ECP for Series C; platform clients participate under platform or nominee terms. Each route has its own documents and administration.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CA0B08-58B9-44E6-B154-C462D54B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DIRECT ROUTE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A22B33-66A0-4722-969F-94652BBC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57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Short-Form ECP + SC3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CDD033-2F26-48D2-B219-3AFBCE5E5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defRPr>
            </a:pPr>
            <a:r>
              <a: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rPr>
              <a:t>Subsequent Limited Partner route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00BFDB-3C0E-4347-9C77-F4562100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6764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PLATFORM / NOMINEE ROUTE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739DBD-73E1-4330-B057-72F02FCD9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669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78DAAE-80C3-4E30-8367-BAA8190D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1907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Series code • SENTRY-C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31513E-A02E-4FFD-B2C6-88449B629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7622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10412F-FCCD-4816-BA72-72050075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860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LIFECYCLE PLATFORM CODE • SENC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F9FAC6-F0BF-429F-B564-81E595069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2575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7E3B6A-57C9-4169-A766-C49D7AEE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813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Base return • annual contracted return component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241F5C-AFB3-440E-93B7-C9D6AC99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7528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60ED06-D09C-49D7-85F0-9A193C336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6766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Maturity upside • contingent, paid from realised distributable profit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21653F-E9D3-4C62-A26F-83FF8654D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2481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5A85BA-FC86-4DCC-96C1-432BD3349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719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route • Subsequent Limited Partner via SC3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101FA2-9C6D-4F6C-B82C-2585A4E59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048250"/>
            <a:ext cx="5295900" cy="781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5E7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16E107-4698-45E3-9A45-50B8E92F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91125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2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CAPITAL DEPLOYMENT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1398447-87BE-405C-B8E5-06EB9C88F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29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75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100% of net investable capital is targeted for allocation within 21 days.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F465816-8E09-4380-90FC-9E46E2B02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9817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Short-Form ECP + SC3 • Series C • SENTRY-C • SENC</a:t>
            </a:r>
          </a:p>
        </p:txBody>
      </p:sp>
    </p:spTree>
    <p:extLst>
      <p:ext uri="{BB962C8B-B14F-4D97-AF65-F5344CB8AC3E}">
        <p14:creationId xmlns:p14="http://schemas.microsoft.com/office/powerpoint/2010/main" val="168384014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8F02F8E-5A0A-4F35-B100-FA4DBABC2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779370-41D2-47BE-B469-6976D006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MANDATE 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DF2AB1-5479-4471-BB41-637A95FD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Optimal Growth • contract-backed media income with an IP pipeline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a3684a9f1d47fb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33EBF0-B0B0-4321-BC86-19C35BA2B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A895B5-3375-43C6-A99D-66A00F1B7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85FC0F-B908-42E3-AC70-D125E9F1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7795CF-1665-4EC4-A220-9AB68C567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AD5018-0394-43EC-9C7A-5A40FFE8E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28750"/>
            <a:ext cx="5334000" cy="54292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AC1461-3780-4588-82B8-C4999DC55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DESIGNED FOR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E640AA-A4C5-4E7F-9925-776FAB0A4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4095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6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 investors seeking a contract-backed media income base, actively managed production assets and participation in realised project upside.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CA0B08-58B9-44E6-B154-C462D54B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Launch terms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A22B33-66A0-4722-969F-94652BBC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Year 3–Year 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CDD033-2F26-48D2-B219-3AFBCE5E5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defRPr>
            </a:pPr>
            <a:r>
              <a: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rPr>
              <a:t>Moderate product risk classification: 3 of 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00BFDB-3C0E-4347-9C77-F4562100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6764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What the mandate brings together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739DBD-73E1-4330-B057-72F02FCD9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669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78DAAE-80C3-4E30-8367-BAA8190D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1907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Contract-backed base-return framework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31513E-A02E-4FFD-B2C6-88449B629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7622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10412F-FCCD-4816-BA72-72050075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860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Film, media and production-support cash flows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F9FAC6-F0BF-429F-B564-81E595069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2575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7E3B6A-57C9-4169-A766-C49D7AEE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813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Defensible rights and controlled collections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241F5C-AFB3-440E-93B7-C9D6AC99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7528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60ED06-D09C-49D7-85F0-9A193C336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6766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Base return supported before upside participation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21653F-E9D3-4C62-A26F-83FF8654D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2481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5A85BA-FC86-4DCC-96C1-432BD3349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719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Potential maturity participation from realised profit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101FA2-9C6D-4F6C-B82C-2585A4E59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048250"/>
            <a:ext cx="5295900" cy="781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5E7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16E107-4698-45E3-9A45-50B8E92F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91125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682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B21F35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B21F35"/>
                </a:solidFill>
                <a:latin typeface="Calibri"/>
                <a:ea typeface="Calibri"/>
                <a:cs typeface="Calibri"/>
              </a:rPr>
              <a:t>LIFECYCLE ACCESS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1398447-87BE-405C-B8E5-06EB9C88F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29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89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SENC • Optimal Growth • Short-Form ECP + SC3 Series C • SENTRY-C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F465816-8E09-4380-90FC-9E46E2B02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9817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Moderate risk / 3 of 5 • client fees: 1.50% once-off Year 1 • 0.50% p.a. from Year 2 under written mandate</a:t>
            </a:r>
          </a:p>
        </p:txBody>
      </p:sp>
    </p:spTree>
    <p:extLst>
      <p:ext uri="{BB962C8B-B14F-4D97-AF65-F5344CB8AC3E}">
        <p14:creationId xmlns:p14="http://schemas.microsoft.com/office/powerpoint/2010/main" val="16838401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2026-09-09T09:42:55.8290000Z</dcterms:created>
  <dcterms:modified xsi:type="dcterms:W3CDTF">2026-09-09T09:42:55.8290000Z</dcterms:modified>
</coreProperties>
</file>