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ff23ddabe941eb" /><Relationship Type="http://schemas.openxmlformats.org/officeDocument/2006/relationships/extended-properties" Target="/docProps/app.xml" Id="Ra3280f6b601345a0" /><Relationship Type="http://schemas.openxmlformats.org/officeDocument/2006/relationships/officeDocument" Target="/ppt/presentation.xml" Id="R99c6ef35d21d47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30178fe5a94624"/>
  </p:sldMasterIdLst>
  <p:notesMasterIdLst>
    <p:notesMasterId xmlns:r="http://schemas.openxmlformats.org/officeDocument/2006/relationships" r:id="R3893e74d573a461f"/>
  </p:notesMasterIdLst>
  <p:sldIdLst>
    <p:sldId xmlns:r="http://schemas.openxmlformats.org/officeDocument/2006/relationships" id="256" r:id="R4d293e7e293e44f3"/>
    <p:sldId xmlns:r="http://schemas.openxmlformats.org/officeDocument/2006/relationships" id="257" r:id="Rbffa25fa9f3d4d38"/>
    <p:sldId xmlns:r="http://schemas.openxmlformats.org/officeDocument/2006/relationships" id="258" r:id="R91587822366144b3"/>
    <p:sldId xmlns:r="http://schemas.openxmlformats.org/officeDocument/2006/relationships" id="259" r:id="R0425781d88a14a72"/>
    <p:sldId xmlns:r="http://schemas.openxmlformats.org/officeDocument/2006/relationships" id="260" r:id="R08870ad7b75e46e6"/>
    <p:sldId xmlns:r="http://schemas.openxmlformats.org/officeDocument/2006/relationships" id="261" r:id="Re7bf6523759341be"/>
    <p:sldId xmlns:r="http://schemas.openxmlformats.org/officeDocument/2006/relationships" id="262" r:id="R4533bcdf50644455"/>
    <p:sldId xmlns:r="http://schemas.openxmlformats.org/officeDocument/2006/relationships" id="263" r:id="Rbdad076701ca4cc7"/>
    <p:sldId xmlns:r="http://schemas.openxmlformats.org/officeDocument/2006/relationships" id="264" r:id="R9b7de6c454ed421c"/>
    <p:sldId xmlns:r="http://schemas.openxmlformats.org/officeDocument/2006/relationships" id="265" r:id="R80622531aed340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3daf124ca14647" /><Relationship Type="http://schemas.openxmlformats.org/officeDocument/2006/relationships/slideMaster" Target="/ppt/slideMasters/slideMaster1.xml" Id="R5b30178fe5a94624" /><Relationship Type="http://schemas.openxmlformats.org/officeDocument/2006/relationships/notesMaster" Target="/ppt/notesMasters/notesMaster1.xml" Id="R3893e74d573a461f" /><Relationship Type="http://schemas.openxmlformats.org/officeDocument/2006/relationships/presProps" Target="/ppt/presProps.xml" Id="R6c71a0ee66a04db8" /><Relationship Type="http://schemas.openxmlformats.org/officeDocument/2006/relationships/tableStyles" Target="/ppt/tableStyles.xml" Id="R06c5fe6cf42c4c65" /><Relationship Type="http://schemas.openxmlformats.org/officeDocument/2006/relationships/slide" Target="/ppt/slides/slide1.xml" Id="R4d293e7e293e44f3" /><Relationship Type="http://schemas.openxmlformats.org/officeDocument/2006/relationships/slide" Target="/ppt/slides/slide2.xml" Id="Rbffa25fa9f3d4d38" /><Relationship Type="http://schemas.openxmlformats.org/officeDocument/2006/relationships/slide" Target="/ppt/slides/slide3.xml" Id="R91587822366144b3" /><Relationship Type="http://schemas.openxmlformats.org/officeDocument/2006/relationships/slide" Target="/ppt/slides/slide4.xml" Id="R0425781d88a14a72" /><Relationship Type="http://schemas.openxmlformats.org/officeDocument/2006/relationships/slide" Target="/ppt/slides/slide5.xml" Id="R08870ad7b75e46e6" /><Relationship Type="http://schemas.openxmlformats.org/officeDocument/2006/relationships/slide" Target="/ppt/slides/slide6.xml" Id="Re7bf6523759341be" /><Relationship Type="http://schemas.openxmlformats.org/officeDocument/2006/relationships/slide" Target="/ppt/slides/slide7.xml" Id="R4533bcdf50644455" /><Relationship Type="http://schemas.openxmlformats.org/officeDocument/2006/relationships/slide" Target="/ppt/slides/slide8.xml" Id="Rbdad076701ca4cc7" /><Relationship Type="http://schemas.openxmlformats.org/officeDocument/2006/relationships/slide" Target="/ppt/slides/slide9.xml" Id="R9b7de6c454ed421c" /><Relationship Type="http://schemas.openxmlformats.org/officeDocument/2006/relationships/slide" Target="/ppt/slides/slide10.xml" Id="R80622531aed340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258498d2a94e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6ce5ca1f7f4ec8" /><Relationship Type="http://schemas.openxmlformats.org/officeDocument/2006/relationships/notesMaster" Target="/ppt/notesMasters/notesMaster1.xml" Id="Rff813b5a86ab45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24131908914b41" /><Relationship Type="http://schemas.openxmlformats.org/officeDocument/2006/relationships/notesMaster" Target="/ppt/notesMasters/notesMaster1.xml" Id="R9e01ded84a0444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c939439482a46f7" /><Relationship Type="http://schemas.openxmlformats.org/officeDocument/2006/relationships/notesMaster" Target="/ppt/notesMasters/notesMaster1.xml" Id="R17110133b8bb44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6991061b5047df" /><Relationship Type="http://schemas.openxmlformats.org/officeDocument/2006/relationships/notesMaster" Target="/ppt/notesMasters/notesMaster1.xml" Id="R82531069d9ba47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23a4fbb28847ad" /><Relationship Type="http://schemas.openxmlformats.org/officeDocument/2006/relationships/notesMaster" Target="/ppt/notesMasters/notesMaster1.xml" Id="R54a30d3f8cf04a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db917d37474339" /><Relationship Type="http://schemas.openxmlformats.org/officeDocument/2006/relationships/notesMaster" Target="/ppt/notesMasters/notesMaster1.xml" Id="Rcb1810cf138b4e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74e5a4a42544458" /><Relationship Type="http://schemas.openxmlformats.org/officeDocument/2006/relationships/notesMaster" Target="/ppt/notesMasters/notesMaster1.xml" Id="R8eaf819f944b4b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be36eafc6f4114" /><Relationship Type="http://schemas.openxmlformats.org/officeDocument/2006/relationships/notesMaster" Target="/ppt/notesMasters/notesMaster1.xml" Id="Rdb1801393a7740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eff0f26f784334" /><Relationship Type="http://schemas.openxmlformats.org/officeDocument/2006/relationships/notesMaster" Target="/ppt/notesMasters/notesMaster1.xml" Id="R68a98b0c2a6b4f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fc93f9989f46a8" /><Relationship Type="http://schemas.openxmlformats.org/officeDocument/2006/relationships/notesMaster" Target="/ppt/notesMasters/notesMaster1.xml" Id="R7eb612a00a534a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factsheet, 26 August 2026.</a:t>
            </a:r>
          </a:p>
          <a:p xmlns:a="http://schemas.openxmlformats.org/drawingml/2006/main">
            <a:r>
              <a:t>- Accenture investor materials were used only as a visual-design benchmark: https://investor.accenture.com/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factsheet, 26 August 2026.</a:t>
            </a:r>
          </a:p>
          <a:p xmlns:a="http://schemas.openxmlformats.org/drawingml/2006/main">
            <a:r>
              <a:t>- Sentry Capital sponsor-confirmed underlying managed-capital scale and operating history, supplied in the investor-document workspace.</a:t>
            </a:r>
          </a:p>
          <a:p xmlns:a="http://schemas.openxmlformats.org/drawingml/2006/main">
            <a:r>
              <a:t>- OpenAI-generated leadership-team image based on user-supplied Louis Pieterse reference photographs, 26 August 2026. Illustrative team setting; only Louis's likeness is reference-based.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IFC and FirstRand partnership release, 18 September 2025: https://www.ifc.org/en/pressroom/2025/ifc-and-firstrand-bank-partner-to-widen-access-to-finance-for-small-businesses-in-</a:t>
            </a:r>
          </a:p>
          <a:p xmlns:a="http://schemas.openxmlformats.org/drawingml/2006/main">
            <a:r>
              <a:t>- Sentry Capital Structured Income fund factsheet, 26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factsheet, 26 August 2026.</a:t>
            </a:r>
          </a:p>
          <a:p xmlns:a="http://schemas.openxmlformats.org/drawingml/2006/main">
            <a:r>
              <a:t>- Sentry Capital approved capital-allocation wording supplied in the investor-document workspace.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 and underwriting-process materials, 26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factsheet, 26 August 2026.</a:t>
            </a:r>
          </a:p>
          <a:p xmlns:a="http://schemas.openxmlformats.org/drawingml/2006/main">
            <a:r>
              <a:t>- South African Reserve Bank, current market rates, 3-month JIBAR 7.00% on 20 August 2026: https://www.resbank.co.za/en/home/what-we-do/statistics/key-statistics/current-market-rates</a:t>
            </a:r>
          </a:p>
          <a:p xmlns:a="http://schemas.openxmlformats.org/drawingml/2006/main">
            <a:r>
              <a:t>- Statistics South Africa, July 2026 CPI release, 4.30%: https://www.statssa.gov.za/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 and capital-control framework, 26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Series Supplement and LifeCycle platform references supplied in the investor-document workspace.</a:t>
            </a:r>
          </a:p>
          <a:p xmlns:a="http://schemas.openxmlformats.org/drawingml/2006/main">
            <a:r>
              <a:t>- Sentry Capital Structured Income fund factsheet, 26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Series Supplement and client-document terminology supplied in the investor-document workspace.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Sentry Capital Structured Income fund factsheet, 26 August 2026.</a:t>
            </a:r>
          </a:p>
          <a:p xmlns:a="http://schemas.openxmlformats.org/drawingml/2006/main">
            <a:r>
              <a:t>- South African Reserve Bank, current market rates, 3-month JIBAR 7.00% on 20 August 2026: https://www.resbank.co.za/en/home/what-we-do/statistics/key-statistics/current-market-rates</a:t>
            </a:r>
          </a:p>
          <a:p xmlns:a="http://schemas.openxmlformats.org/drawingml/2006/main">
            <a:r>
              <a:t>- Sentry Capital signed route and fee documentation supplied in the investor-document workspace.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cec1613b1d4e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ded5e7ab2343cc" /><Relationship Type="http://schemas.openxmlformats.org/officeDocument/2006/relationships/slideLayout" Target="/ppt/slideLayouts/slideLayout1.xml" Id="R046b6e8c0ad241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6b6e8c0ad241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f8bc92df640d2" /><Relationship Type="http://schemas.openxmlformats.org/officeDocument/2006/relationships/image" Target="/ppt/media/image.png" Id="R318d11c7c1814b02" /><Relationship Type="http://schemas.openxmlformats.org/officeDocument/2006/relationships/image" Target="/ppt/media/image2.png" Id="R0a0d2fb829e64329" /><Relationship Type="http://schemas.openxmlformats.org/officeDocument/2006/relationships/notesSlide" Target="/ppt/notesSlides/notesSlide1.xml" Id="R1906eaf5dc6c4d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1450cfd05405f" /><Relationship Type="http://schemas.openxmlformats.org/officeDocument/2006/relationships/image" Target="/ppt/media/image3.png" Id="Rfb45a42822c94e7d" /><Relationship Type="http://schemas.openxmlformats.org/officeDocument/2006/relationships/image" Target="/ppt/media/image4.png" Id="Rde76124afa6646d4" /><Relationship Type="http://schemas.openxmlformats.org/officeDocument/2006/relationships/notesSlide" Target="/ppt/notesSlides/notesSlide2.xml" Id="R40b972f4498d4b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544036ea44720" /><Relationship Type="http://schemas.openxmlformats.org/officeDocument/2006/relationships/image" Target="/ppt/media/image5.png" Id="Rbe9a2a9fb2794583" /><Relationship Type="http://schemas.openxmlformats.org/officeDocument/2006/relationships/notesSlide" Target="/ppt/notesSlides/notesSlide3.xml" Id="R53c2af39629d4b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0b3070a6f413b" /><Relationship Type="http://schemas.openxmlformats.org/officeDocument/2006/relationships/image" Target="/ppt/media/image3.png" Id="R1bf1839440b24ffe" /><Relationship Type="http://schemas.openxmlformats.org/officeDocument/2006/relationships/image" Target="/ppt/media/image4.png" Id="Rcfedfc2e7ca642d5" /><Relationship Type="http://schemas.openxmlformats.org/officeDocument/2006/relationships/image" Target="/ppt/media/image6.png" Id="R87cc547cdc3f431e" /><Relationship Type="http://schemas.openxmlformats.org/officeDocument/2006/relationships/notesSlide" Target="/ppt/notesSlides/notesSlide4.xml" Id="R3fbaf9840ed344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3c5adecf54cc9" /><Relationship Type="http://schemas.openxmlformats.org/officeDocument/2006/relationships/image" Target="/ppt/media/image7.png" Id="R32917119e0d04ba2" /><Relationship Type="http://schemas.openxmlformats.org/officeDocument/2006/relationships/notesSlide" Target="/ppt/notesSlides/notesSlide5.xml" Id="Rf73e8b8044974b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cadcbfac749af" /><Relationship Type="http://schemas.openxmlformats.org/officeDocument/2006/relationships/image" Target="/ppt/media/image8.png" Id="R20b1588bee454edd" /><Relationship Type="http://schemas.openxmlformats.org/officeDocument/2006/relationships/notesSlide" Target="/ppt/notesSlides/notesSlide6.xml" Id="Rd058602a7f5f4d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3ae61944145ed" /><Relationship Type="http://schemas.openxmlformats.org/officeDocument/2006/relationships/image" Target="/ppt/media/image9.png" Id="R4ff6590976f6454c" /><Relationship Type="http://schemas.openxmlformats.org/officeDocument/2006/relationships/notesSlide" Target="/ppt/notesSlides/notesSlide7.xml" Id="Rd33ef0bc704a40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ba0a363b44403" /><Relationship Type="http://schemas.openxmlformats.org/officeDocument/2006/relationships/image" Target="/ppt/media/image10.png" Id="R5130d647ec3d4346" /><Relationship Type="http://schemas.openxmlformats.org/officeDocument/2006/relationships/notesSlide" Target="/ppt/notesSlides/notesSlide8.xml" Id="R607295eed0614f7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c30698ec1c41ac" /><Relationship Type="http://schemas.openxmlformats.org/officeDocument/2006/relationships/image" Target="/ppt/media/image9.png" Id="R7207a653d8e24f9c" /><Relationship Type="http://schemas.openxmlformats.org/officeDocument/2006/relationships/notesSlide" Target="/ppt/notesSlides/notesSlide9.xml" Id="Racb606c2bbea44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94eccfc1f4a90" /><Relationship Type="http://schemas.openxmlformats.org/officeDocument/2006/relationships/image" Target="/ppt/media/image10.png" Id="Rc0614243d2e54eaf" /><Relationship Type="http://schemas.openxmlformats.org/officeDocument/2006/relationships/notesSlide" Target="/ppt/notesSlides/notesSlide10.xml" Id="Rd1dbe66cddf549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d11c7c1814b02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CA7C5-5C09-44E4-8474-B0F63F3A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0"/>
            <a:ext cx="1524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1E3A"/>
              </a:gs>
              <a:gs pos="55000">
                <a:srgbClr val="081E3A">
                  <a:alpha val="78000"/>
                </a:srgbClr>
              </a:gs>
              <a:gs pos="100000">
                <a:srgbClr val="081E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63C9A5-D04B-4C84-B418-24ED65ED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959AE-69C2-44EB-88A0-8A85526B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93E606-38B0-4372-A991-10DD9387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4800"/>
            <a:ext cx="1562100" cy="8001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d2fb829e64329"/>
          <a:srcRect xmlns:a="http://schemas.openxmlformats.org/drawingml/2006/main" l="0" t="13675" r="0" b="136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81000"/>
            <a:ext cx="1333500" cy="6477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DA8F00-F434-4704-9ED8-AF89A8E7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049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SENTRY CAPITAL PRODUCT PRESENTATION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E2F4E-56C3-4CB4-B2B3-0586EA0F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Structured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FE25A-A6FB-41CF-A4B8-D2E580BD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0"/>
            <a:ext cx="4762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00" b="0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Contractual net income from verified, short-cycle working-capital transactions.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54B3C6-BF81-4BCA-A21C-FB449A0B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00600"/>
            <a:ext cx="4476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C28BD0-0852-491F-973E-E91C7E7B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006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7948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17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SENA | 13.65% Direct fixed net | 12.65% Platform fixed net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8ACA15-4211-4094-AFFF-1E1B30C8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LIFECYCLE PLATFORM CODE • SENA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D6DFEA"/>
                </a:solidFill>
                <a:latin typeface="Calibri"/>
                <a:ea typeface="Calibri"/>
                <a:cs typeface="Calibri"/>
              </a:rPr>
              <a:t>Launch terms: Year 1–Year 7  •  Typical cycle: 30–90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9158F4-726B-4D3A-B8D9-1816E49D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1985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854120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059F31-5827-42D2-9BF1-B601A24E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9B62A5-882F-49A8-B48E-19469FE1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SENTRY CAPITAL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F2B57-8660-4D8D-966B-63A2F518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 boutique investment house for overlooked real-economy opportunities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45a42822c94e7d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2F688-89FC-4978-BE77-FD07E008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FC4371-DDE6-4E81-9D10-399E8F8B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D07DA-0343-4C41-A528-07FC6399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62EB3-E728-468F-AE1E-C732AA20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76124afa6646d4"/>
          <a:srcRect xmlns:a="http://schemas.openxmlformats.org/drawingml/2006/main" l="0" t="66" r="0" b="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14350" y="1466850"/>
            <a:ext cx="600075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44F96-6892-481D-A45F-35D3E901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60007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034B1-73BC-411E-9D4A-5874E916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533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BOUTIQUE ORIGINATION • ACTIVE ASSET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770D5A-23E4-42FF-B505-BF997399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24000"/>
            <a:ext cx="43434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A62472-8F2C-4355-96C2-FD1D304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24000"/>
            <a:ext cx="762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E4111-71CC-49C0-8A81-B2AAD4A8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7640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119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R200m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A388FF-0A52-4AC4-A62D-2CCF99BB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47825"/>
            <a:ext cx="2143125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APPROX. UNDERLYING MANAGED CAPITAL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D9475-3463-41D3-96B5-7D90CA67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43175"/>
            <a:ext cx="43434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2F6E3-618D-466D-B9BB-B9C8E647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43175"/>
            <a:ext cx="762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0A2067-6C96-4047-94FC-A03A78E1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695575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119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471E06-8C2E-4C27-A9C3-A2434733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0"/>
            <a:ext cx="2143125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OF NET INVESTABLE CAPITAL TARGETED WITHIN 21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C1C9F-6050-41EA-A9A6-EE5CF269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19500"/>
            <a:ext cx="4343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Sentry originates, structures and actively manages bespoke private-market investments that finance specific gaps in the economy—where specialist knowledge and close asset oversight can create an edge.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A8EB98-08B4-4102-A91D-9791A2D94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57750"/>
            <a:ext cx="4343400" cy="9906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B6903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4BC74-DC4C-4E7D-8C19-CC5FD383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9720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THE SENTRY WAY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8708C2-C6CE-4992-BAC2-4A508DF5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238750"/>
            <a:ext cx="394335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68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Find a real operating gap. Make the asset and cash cycle legible. Build contractual controls. Stay close to evidence, collections and performance.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A1D8D0-2588-4E04-819D-47653715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1068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Sponsor-reported 36+ months operating history across short-cycle, evidence-led transactions.</a:t>
            </a:r>
          </a:p>
        </p:txBody>
      </p:sp>
    </p:spTree>
    <p:extLst>
      <p:ext uri="{BB962C8B-B14F-4D97-AF65-F5344CB8AC3E}">
        <p14:creationId xmlns:p14="http://schemas.microsoft.com/office/powerpoint/2010/main" val="558540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2B9589A-285B-4B47-A07B-DC2285EB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34F11-41D8-449A-B5C2-73ECD9FB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WHY THE NICHE EXISTS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C6F6B-7982-4DB1-B680-CC343397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South Africa’s SME funding gap is large—and highly specific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a2a9fb2794583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A5AB63-129D-4CCC-B1E0-86544950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A66BC-5EAC-4447-A421-BDEC0FDF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C03F4-1F3F-4C85-8BD4-72D1EBF8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80B6D-1C2D-495F-9652-116A6ED9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683E4-4772-41C2-9318-A7A4A0C6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8115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market gap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E81876-AF4A-4555-8833-8B37D71E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76450"/>
            <a:ext cx="4171950" cy="952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4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Only about 5% of formal South African MSMEs have access to credit. Yet SMEs contribute roughly 34% of economic output and 60% of jobs.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D20836-0D89-454B-AF3F-EB4C184D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76600"/>
            <a:ext cx="4171950" cy="1981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AABBE2-340B-41AB-B1D0-4A6AC501C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92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5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need is transactional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BF861F-35F9-4FF2-A35C-0F0FEE94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338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A33F7-0ECE-48F5-970C-BE35A872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57625"/>
            <a:ext cx="336232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Inputs against verified orders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68E5E-EF90-4112-94C3-FBD569F8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576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14DB76-3660-4E22-BD41-95D50CAD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81475"/>
            <a:ext cx="336232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Labour and delivery capacity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A19393-7711-42CF-854C-C110E1DC0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815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637F88-5883-404D-8205-BD6559A6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05325"/>
            <a:ext cx="336232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Logistics and fulfilment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83A542-3351-47C9-AF4D-F49D5DEE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053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1E2064-9656-415B-87E3-98BC46FB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29175"/>
            <a:ext cx="3362325" cy="2952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Short-dated receivable conversion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383BE2-9BB2-467E-9B73-BB0D1A14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466850"/>
            <a:ext cx="6000750" cy="3943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C15BCA-B31F-4222-890F-40ACDB14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7526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WHY SENTRY CAN COMPETE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B22E96-472B-4939-98D5-A05631BA3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114550"/>
            <a:ext cx="51435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881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opportunity is not generic small-business lending. It is a defined financing need connected to a verified economic event.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F9E42E-86BB-4A7B-82BA-D09726BE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095625"/>
            <a:ext cx="457200" cy="457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564320-96AB-43AB-86E3-2A5A8858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2099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A25F0B-574C-49FE-A1DA-A6BFB95C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9562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55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confirmed economic event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90618A-3721-4E2C-A832-DC4BD2FA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Order, value, payer and settlement terms are independently confirmed.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45B00C-8F1D-4432-A3D0-9D3DFF14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762375"/>
            <a:ext cx="457200" cy="457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141B3B-F6BF-436D-AC5A-A3F0E32F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87667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433A70-4E85-4BC2-B615-CC9BCDB0A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6237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32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Evidence-led underwriting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92B15F6-7E3A-47CA-A0BA-1FE552A2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Supplier capability, costs, milestones and exceptions are tested.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040491-1E58-454C-8201-D36319ED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4429125"/>
            <a:ext cx="457200" cy="457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94FE547-0624-4345-83C4-7F9A8921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45434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</a:defRPr>
            </a:pPr>
            <a:r>
              <a:rPr sz="1050" b="1" i="0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E213A0C-5ADA-4DCB-9CB5-14491E7A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2912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41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controlled route to cash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EACF371-6B93-4606-8A31-5FAD6538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86300"/>
            <a:ext cx="438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788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Funding, delivery evidence, collection accounts and reconciliations are controlled.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8DA7678-18FF-47E4-8AD9-FBF8F5E8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38800"/>
            <a:ext cx="107061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Structured Income targets specific, verified working-capital events within this broader credit gap.</a:t>
            </a:r>
          </a:p>
        </p:txBody>
      </p:sp>
    </p:spTree>
    <p:extLst>
      <p:ext uri="{BB962C8B-B14F-4D97-AF65-F5344CB8AC3E}">
        <p14:creationId xmlns:p14="http://schemas.microsoft.com/office/powerpoint/2010/main" val="6168654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059F31-5827-42D2-9BF1-B601A24E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9B62A5-882F-49A8-B48E-19469FE1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THE PROPOSITION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F2B57-8660-4D8D-966B-63A2F518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Capital is matched to verified operating cycles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1839440b24ffe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2F688-89FC-4978-BE77-FD07E008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FC4371-DDE6-4E81-9D10-399E8F8B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D07DA-0343-4C41-A528-07FC6399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62EB3-E728-468F-AE1E-C732AA20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dfc2e7ca642d5"/>
          <a:srcRect xmlns:a="http://schemas.openxmlformats.org/drawingml/2006/main" l="0" t="66" r="0" b="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6000750" cy="37147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A44F96-6892-481D-A45F-35D3E901F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60007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034B1-73BC-411E-9D4A-5874E916A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533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63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ILLUSTRATIVE OPERATING-CAPITAL FINANCE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770D5A-23E4-42FF-B505-BF997399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24000"/>
            <a:ext cx="43434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A62472-8F2C-4355-96C2-FD1D304D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24000"/>
            <a:ext cx="762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E4111-71CC-49C0-8A81-B2AAD4A8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7640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13.65%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A388FF-0A52-4AC4-A62D-2CCF99BBC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47825"/>
            <a:ext cx="2143125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DIRECT PM • FIXED NET P.A., COMPOUNDED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8D9475-3463-41D3-96B5-7D90CA67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43175"/>
            <a:ext cx="43434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2F6E3-618D-466D-B9BB-B9C8E647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43175"/>
            <a:ext cx="76200" cy="83820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0A2067-6C96-4047-94FC-A03A78E1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695575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330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12.65%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471E06-8C2E-4C27-A9C3-A24347333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0"/>
            <a:ext cx="2143125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PLATFORM • FIXED NET P.A., COMPOUNDED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C1C9F-6050-41EA-A9A6-EE5CF269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19500"/>
            <a:ext cx="4343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 of net investable capital is targeted for allocation within 21 days through an approved asset pipeline and capital-release process. Each allocation is matched to a specific purchase order or receivable cycle.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A8EB98-08B4-4102-A91D-9791A2D94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57750"/>
            <a:ext cx="4343400" cy="99060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B6903C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4BC74-DC4C-4E7D-8C19-CC5FD383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9720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55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WHY THE STRUCTURE MATTERS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8708C2-C6CE-4992-BAC2-4A508DF5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238750"/>
            <a:ext cx="3943350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9682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The short tenor improves evidence frequency and capital recycling; close verification, exception management and collection controls remain central.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A1D8D0-2588-4E04-819D-47653715E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1068705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Fixed net means the contractual client return after applicable product or route charges and before investor-specific tax.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c547cdc3f431e"/>
          <a:srcRect xmlns:a="http://schemas.openxmlformats.org/drawingml/2006/main" l="0" t="361" r="0" b="3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466850"/>
            <a:ext cx="6000750" cy="335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40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3A87EB4-D4D9-4004-B512-2F2CEF5E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EDC21-A759-4597-B96C-5C44052D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EVIDENCE-LED TRANSACTION PATH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1E201-9956-40CB-9286-C94D4CC4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Capital is released only as evidence accumulates</a:t>
            </a:r>
          </a:p>
        </p:txBody>
      </p:sp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917119e0d04ba2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B28CC0-B58D-42F8-814E-81A5A9E2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BCB126-785D-46EA-B42D-2C5E2BAE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89D9F-AEC6-4A96-B111-58DD108D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03A97B-2C50-496F-8625-6EA2635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1645C-05B1-4F28-8221-0254B563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81150"/>
            <a:ext cx="10687050" cy="21907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39C510-4F23-4435-AE49-F6313FB2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1790700" cy="18097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0F2EA5-7DBF-4890-B5C8-6D57E3FC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790700" cy="47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47D582-70FB-4A23-95B9-CAAB5965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57400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846BF1-4154-4210-813B-C5DCE6B91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14550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C149B-E295-4671-B438-DAD3A1D7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Originate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171E75-59E5-479A-B929-C7E42B4F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Identify a short-cycle, contract-backed need.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6DEEC8-F208-44B0-BB11-0135BF44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371725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2A6FF-6CA0-4F86-8C39-81811AEA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771650"/>
            <a:ext cx="1790700" cy="18097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F56F74-C2FD-437E-ABF4-453709EC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752600"/>
            <a:ext cx="1790700" cy="47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E8EA97-C86F-4684-B684-91C0947C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057400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5EDCE9-2B21-4237-9CC4-6AAC1B88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114550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5375C3-B03E-480E-9E62-E9237B9A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5146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Verify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6757E7-F7A7-463D-AF51-1F5F1D3B4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8194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Confirm PO, payer, supplier and economics.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4E9735-EBA8-4FD8-9D8B-D2A18A33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371725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067F8C-99FD-4BD0-B6C5-532B2AA23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771650"/>
            <a:ext cx="1790700" cy="18097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D5DAB9-9B8B-492E-A8D9-E48983E2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752600"/>
            <a:ext cx="1790700" cy="47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4799C0-987F-42B0-8B5C-D77B5E35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057400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84909F-C274-4783-B379-BD5C05D1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114550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3FD6F7-E832-4DDD-93A1-D2A26BC1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5146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Fund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542354-7ACD-459D-AF40-DEAA9DF09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8194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Release cash against approved milestones.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610116-32C3-45C2-A182-56211758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2371725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9060696-8666-432D-A964-5550A073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71650"/>
            <a:ext cx="1790700" cy="18097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52DE29E-022C-4837-AB52-CCF53841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52600"/>
            <a:ext cx="1790700" cy="47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0AFFF2-7BCA-4415-8B58-71730A4B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057400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47A78"/>
          </a:solidFill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2A39E2D-BCBC-4B11-81E3-74F550DF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114550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D4637F8-7F65-46E0-8896-65A9C0FA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5146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Evidence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1660EF0-7D9D-44F9-A649-44AACDF1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8194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Capture delivery, acceptance and exceptions.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E0D5707-5A1E-4C14-9147-E85961F2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371725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→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F59457F-5749-487F-9D76-284FD202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771650"/>
            <a:ext cx="1790700" cy="18097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58BDCCF-8712-4AD2-A2A4-3267A14E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752600"/>
            <a:ext cx="1790700" cy="47625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B21F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7B7BF2-6AC0-48CD-B6B4-1A62392E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342900" cy="3429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773EFB5-3504-49FF-BE19-073EA221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14550"/>
            <a:ext cx="3429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BF5E7A4-E13E-4566-865B-023CA59B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514600"/>
            <a:ext cx="14478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Collect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FA16129-11F6-4F8A-9A9E-39AB62D1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819400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01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Route proceeds, reconcile and re-underwrite.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7D7660B-07C9-4174-BF7D-0D3FEE0D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957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7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Why the evidence-led structure matters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254741D-1E00-4A75-9249-6EFD74115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91050"/>
            <a:ext cx="676275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200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Each transaction combines verification, controlled funding and delivery evidence so capital movement remains visible throughout the cycle.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378CCDC-7137-464C-A3F3-2D758DA11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57650"/>
            <a:ext cx="3295650" cy="16573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5E7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28DCDD7-9BE8-4000-9831-8A1F9F6C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2291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ACTIVE MONITORING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01FD4A8-FC4D-4DBD-B7B8-B3085668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543425"/>
            <a:ext cx="2686050" cy="990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112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Short cycles support frequent evidence checks, faster decision-making and timely resolution throughout the transaction.</a:t>
            </a:r>
          </a:p>
        </p:txBody>
      </p:sp>
    </p:spTree>
    <p:extLst>
      <p:ext uri="{BB962C8B-B14F-4D97-AF65-F5344CB8AC3E}">
        <p14:creationId xmlns:p14="http://schemas.microsoft.com/office/powerpoint/2010/main" val="1006254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74F453D-D635-458B-8F3B-097A96B8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702E1-7794-44D6-A56B-5D6B96D0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RETURN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DA147-32F2-4C07-BBF0-C6035C92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8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The fixed net client returns are above the selected references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b1588bee454edd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9B169B-519D-4322-8F37-FC236334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86220B-CDB0-41D8-A5DF-6B845955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740F9-E089-4771-B4D3-3D53FCA1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1243D6-F68D-43C5-9A30-887DDF84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9F826-05E0-4446-A3B1-0861BE6B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002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0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Annualised reference comparison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D1B32-0D83-44FF-9E78-0E6BB2A4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71675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Reference comparison shown on an annualised arithmetic basis.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31C405-6245-4D90-97BB-0B3B5D61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812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July CPI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D0CEE7-DD91-4895-B650-CBB0AACCD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479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24487-0252-479A-914C-0F8B35C8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47950"/>
            <a:ext cx="1447199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7B884-1F55-40F3-864A-130756F9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717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4.30%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EDB2B2-F900-4A12-A7FF-14856C33B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527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3-month JIBAR + 5%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CAD5A5-A2FB-4762-A735-9B7EC7519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194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55E7C-21C6-4ACB-8D58-B9FEB9BB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19450"/>
            <a:ext cx="403860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5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24F843-DFA5-4DE3-8C63-84219B37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432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12.00%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83112-D05F-476C-9111-76B1D87D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242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SENA • Platform fixed net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D8404B-E9BF-4D3D-BA86-3DF1F3A2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909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AA167F-7E7A-4309-99C9-4187513C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90950"/>
            <a:ext cx="4257323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F7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B68990-6DDD-45A2-98B4-2EA5BAE0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147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12.65%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546F67-6DDA-49A7-9247-F436B027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95775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fixed net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83949F-F563-45BA-B062-996CBEF6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362450"/>
            <a:ext cx="50482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EE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B564FF-8F71-4FA5-B4B4-EA0E1908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362450"/>
            <a:ext cx="4593908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5D572E-D66E-4D19-801B-3841387D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86250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350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13.65%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3CAF40-8085-4149-BE38-F30EC22D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67640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E4F1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10D67A-6269-4AED-B1DC-CE196B8A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88595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+0.65 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A003DAC-F2D3-4F03-9AA6-A3FB6139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8125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above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JIBAR + 5%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637347-42D3-4C69-A1FC-78F20C7D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333750"/>
            <a:ext cx="1962150" cy="13906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4943139-B04E-4D95-85CC-22C4F6B3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543300"/>
            <a:ext cx="161925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29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+1.65 pp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05CCCDA-C043-48EE-A6F9-083DB2CB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038600"/>
            <a:ext cx="1571625" cy="552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PM above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38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JIBAR + 5%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5C738E1-8CC5-4880-BCCB-5EFD35E0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57800"/>
            <a:ext cx="10696575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42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Above inflation: Platform +8.35 pp  |  Direct PM +9.35 pp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061981-0B02-46F7-85B6-02279AAEF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00725"/>
            <a:ext cx="1069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Net client return: after applicable product or route charges and before investor-specific tax.</a:t>
            </a:r>
          </a:p>
        </p:txBody>
      </p:sp>
    </p:spTree>
    <p:extLst>
      <p:ext uri="{BB962C8B-B14F-4D97-AF65-F5344CB8AC3E}">
        <p14:creationId xmlns:p14="http://schemas.microsoft.com/office/powerpoint/2010/main" val="10673086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01F2CDC-1EA0-41F3-AD85-FF37FD15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34E10-689A-498B-97AB-AD4C7709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CAPITAL GUARDIANSHIP • THE SENTRY WAY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17049-C4A7-412A-91B1-A28CFDC5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Origination, release, evidence and collections remain connected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6590976f6454c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C2805-AB2E-4899-B811-C2F34BB0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66A8B-A58E-4E31-B970-6F99B317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6A405-935D-44B5-98DA-557E8EF3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EB160-D958-4A99-843B-37B51338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8F0DC-97E5-4EEB-A691-285D3973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SELECTION FOCUS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BC051F-CD62-4E40-9AE5-2B5FA483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552575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STRUCTURAL RESPONSE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A7812-9EA9-45FE-ABE3-E3517A77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573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AB5946-D561-44B4-B7E9-75D7AC1F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907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Verified purchase order and payer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93DE0E-0939-4930-8662-15842061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19621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3A29A1-546D-4119-9668-8F2EE8AD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19716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Independent payer confirmation and document checks before funding.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88AD5-B555-4D1D-84AF-176314BF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573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F8F15-61FC-4A6A-B488-E9DC1748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032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249E94-0C14-447B-9017-41E0D06B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 capacity and execution readiness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C7121-29B6-486B-B82C-97C3B47E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270510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31AD79-5298-4AFC-899B-2E71704B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71462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Capacity, cost, timeline and delivery-plan analysis; staged drawdowns.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44D5EB-B092-48E8-B9A8-644E018D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032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F8624-9228-4717-9C7B-F6B2CE31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432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05B96-8269-46B5-BEE0-FB5008A2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Controlled cash flows and approved use of funds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534304-7201-43EE-ACFC-06C3117F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4480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0E60D5-6293-4A4F-B3AC-8E261393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4575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Controlled account flows, approved-use funding and transaction reconciliation.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8EA3B9-3441-46A4-BB0F-CDAF4BF6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432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D18D9-A8C4-4CD7-8909-255A49E4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8622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A6D49B-ED8E-4F24-A418-E021C9F7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Delivery and acceptance evidence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CE7228-DCB3-493F-A5A4-918A9675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19100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446842-F213-45D4-9598-B3FE9A3F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20052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Milestone evidence, acceptance documentation and rapid exception management.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0DDF14-3E9D-4543-A8AA-26EDF3A7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8622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C58DEC0-8C72-4D05-A900-2EF0B3E9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291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3CA062D-4944-4B5A-9911-3D32E051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Obligor quality and collection visibility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1BD6DB7-ACD6-4512-8EBA-0F987A51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9339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E73152-3923-4FB1-9E32-F5804EC6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9434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Obligor analysis, concentration limits, collection controls and recoveries.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172CB80-BC1D-40D9-8055-5750BE6D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291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7B30E7C-6AD1-492F-9EF5-3FC01714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72150"/>
            <a:ext cx="106870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255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Asset management is active: Sentry re-underwrites evidence, monitors exceptions, controls collections and keeps each Series aligned to its mandate.</a:t>
            </a:r>
          </a:p>
        </p:txBody>
      </p:sp>
    </p:spTree>
    <p:extLst>
      <p:ext uri="{BB962C8B-B14F-4D97-AF65-F5344CB8AC3E}">
        <p14:creationId xmlns:p14="http://schemas.microsoft.com/office/powerpoint/2010/main" val="11955965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6C491D-B87B-400C-A010-47F7C133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367E9-C7AB-4961-A82E-7CC15142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95D6A-AA00-4085-8FE1-50DA63A7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One product. Two access routes.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0d647ec3d4346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10F9E-4120-45C6-9AB9-BE5B1CB5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69313-7683-4085-869A-AC64A6C9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E2691-156B-4A74-946D-21D6A2D2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A25E0-5AC7-4CC1-8388-28752817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832C3-9F9D-4218-BAA3-B888DA36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18830-5FE8-4C88-BB82-F3A00847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ACCESS ROUTES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F34C4-EEC6-49DC-A2D5-66AE4937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Structured Income is available through Direct Private Markets and approved platform or nominee channels. Direct clients use the SC3 and Short-Form ECP for Series A; platform clients participate under platform or nominee terms. Each route has its own documents and administration.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D3F52-8CE3-4CAA-93ED-A6CA00F7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DIRECT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E447B-EED6-4782-8371-7D2329CF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57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Short-Form ECP + SC3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EA5AD8-E5FF-4BE6-BE27-F8F24555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Subsequent Limited Partner route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A9683-1F3B-4FDA-A374-5E003499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/ NOMINEE ROUTE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2499E-A8A6-4603-9B54-2E780A3C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31497-C2E2-41EF-8FFA-9B3096EB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Series code • SENTRY-A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9975B-D373-4278-9DA3-FD162D62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9F03B6-7048-43A2-9C02-3C609502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LIFECYCLE PLATFORM CODE • SENA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A45BD8-5B72-4A08-9CC7-6BA0DBE6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5CC82-2D38-46D3-9E78-E7C87D79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Direct route • Subsequent Limited Partner via SC3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57A651-0C35-494B-86CB-45AA5908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E67397-3AB6-4011-A489-5E5EBA09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route • contractual participation under platform or nominee terms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452301-960B-4341-8709-2754B240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512D36-1803-44D7-9E37-DE199F55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Platform records are administrative and do not create direct Limited Partner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E19D8B-9AA3-4FA9-94DE-B1130F59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D5AE71-BEC1-432B-AE87-6AD7FD31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2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CAPITAL DEPLOYMENT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ADAA2B-7EE0-4AB8-889D-87A06B8A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87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100% of net investable capital is targeted for allocation within 21 days.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D331D9-3EF7-47A6-ABAB-410E4F7D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Series Supplement • route-specific client documents • active asset management</a:t>
            </a:r>
          </a:p>
        </p:txBody>
      </p:sp>
    </p:spTree>
    <p:extLst>
      <p:ext uri="{BB962C8B-B14F-4D97-AF65-F5344CB8AC3E}">
        <p14:creationId xmlns:p14="http://schemas.microsoft.com/office/powerpoint/2010/main" val="15847660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E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01F2CDC-1EA0-41F3-AD85-FF37FD15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434E10-689A-498B-97AB-AD4C7709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INVESTOR FAQ • PLAIN-LANGUAGE TERMS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17049-C4A7-412A-91B1-A28CFDC5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words investors will see—and what they mean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7a653d8e24f9c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C2805-AB2E-4899-B811-C2F34BB05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66A8B-A58E-4E31-B970-6F99B317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66A405-935D-44B5-98DA-557E8EF3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EB160-D958-4A99-843B-37B51338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B8F0DC-97E5-4EEB-A691-285D3973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SELECTION FOCUS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BC051F-CD62-4E40-9AE5-2B5FA483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552575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167F7B"/>
                </a:solidFill>
                <a:latin typeface="Calibri"/>
                <a:ea typeface="Calibri"/>
                <a:cs typeface="Calibri"/>
              </a:rPr>
              <a:t>STRUCTURAL RESPONSE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A7812-9EA9-45FE-ABE3-E3517A777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573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AB5946-D561-44B4-B7E9-75D7AC1F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907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replaces ‘sleeve’?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93DE0E-0939-4930-8662-15842061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19621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3A29A1-546D-4119-9668-8F2EE8AD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19716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Underlying investment strategy, strategy allocation or investment segment.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488AD5-B555-4D1D-84AF-176314BF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573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F8F15-61FC-4A6A-B488-E9DC1748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032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249E94-0C14-447B-9017-41E0D06B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does ‘fixed net’ mean?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C7121-29B6-486B-B82C-97C3B47E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270510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31AD79-5298-4AFC-899B-2E71704B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71462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The contractual client return after applicable product or route charges and before investor-specific tax.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44D5EB-B092-48E8-B9A8-644E018D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0032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F8624-9228-4717-9C7B-F6B2CE31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432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505B96-8269-46B5-BEE0-FB5008A2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What are the client documents?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534304-7201-43EE-ACFC-06C3117F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4480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0E60D5-6293-4A4F-B3AC-8E261393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4575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Direct clients receive the Short-Form ECP, SC3 and Series Supplement. Platform clients receive platform or nominee terms and the Series Supplement.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8EA3B9-3441-46A4-BB0F-CDAF4BF6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432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3D18D9-A8C4-4CD7-8909-255A49E4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8622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A6D49B-ED8E-4F24-A418-E021C9F7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does the route differ?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CE7228-DCB3-493F-A5A4-918A9675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19100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446842-F213-45D4-9598-B3FE9A3FC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20052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Direct route: Subsequent Limited Partner via SC3. Platform route: contractual participation through the platform or nominee.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0DDF14-3E9D-4543-A8AA-26EDF3A7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8622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C58DEC0-8C72-4D05-A900-2EF0B3E90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29175"/>
            <a:ext cx="10687050" cy="628650"/>
          </a:xfrm>
          <a:prstGeom xmlns:a="http://schemas.openxmlformats.org/drawingml/2006/main" prst="roundRect">
            <a:avLst>
              <a:gd name="adj" fmla="val 0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3CA062D-4944-4B5A-9911-3D32E051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How is liquidity designed?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1BD6DB7-ACD6-4512-8EBA-0F987A51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933950"/>
            <a:ext cx="190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E73152-3923-4FB1-9E32-F5804EC6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943475"/>
            <a:ext cx="70675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defRPr>
            </a:pPr>
            <a:r>
              <a:rPr sz="1163" b="0" i="0">
                <a:solidFill>
                  <a:srgbClr val="C8D3DF"/>
                </a:solidFill>
                <a:latin typeface="Calibri"/>
                <a:ea typeface="Calibri"/>
                <a:cs typeface="Calibri"/>
              </a:rPr>
              <a:t>Around asset cash cycles, collection visibility and the contractual term of the Series.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172CB80-BC1D-40D9-8055-5750BE6D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29175"/>
            <a:ext cx="57150" cy="628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61E2E"/>
          </a:solidFill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7B30E7C-6AD1-492F-9EF5-3FC01714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72150"/>
            <a:ext cx="106870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Exact economics, term, administration and investor rights are set by the relevant Series documentation.</a:t>
            </a:r>
          </a:p>
        </p:txBody>
      </p:sp>
    </p:spTree>
    <p:extLst>
      <p:ext uri="{BB962C8B-B14F-4D97-AF65-F5344CB8AC3E}">
        <p14:creationId xmlns:p14="http://schemas.microsoft.com/office/powerpoint/2010/main" val="11955965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6C491D-B87B-400C-A010-47F7C133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367E9-C7AB-4961-A82E-7CC15142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MANDATE 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95D6A-AA00-4085-8FE1-50DA63A7A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14350"/>
            <a:ext cx="9525000" cy="876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7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Structured Income • boutique private credit with a clear cash path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14243d2e54eaf"/>
          <a:stretch xmlns:a="http://schemas.openxmlformats.org/drawingml/2006/main"/>
        </p:blipFill>
        <p:spPr>
          <a:xfrm xmlns:a="http://schemas.openxmlformats.org/drawingml/2006/main">
            <a:off x="10794114" y="190500"/>
            <a:ext cx="757422" cy="504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10F9E-4120-45C6-9AB9-BE5B1CB5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69313-7683-4085-869A-AC64A6C9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81800"/>
            <a:ext cx="2095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E2691-156B-4A74-946D-21D6A2D2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713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CLIENT-FACING PRODUCT INFORMATION  •  FINAL  •  9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A25E0-5AC7-4CC1-8388-28752817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9605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82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4832C3-9F9D-4218-BAA3-B888DA36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28750"/>
            <a:ext cx="5334000" cy="54292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081E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18830-5FE8-4C88-BB82-F3A00847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75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DESIGNED FOR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F34C4-EEC6-49DC-A2D5-66AE4937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095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650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 investors seeking contractual net income from verified, short-cycle private credit—originated and actively managed the Sentry way.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3D3F52-8CE3-4CAA-93ED-A6CA00F7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defRPr>
            </a:pPr>
            <a:r>
              <a:rPr sz="1013" b="1" i="0">
                <a:solidFill>
                  <a:srgbClr val="B9C4D0"/>
                </a:solidFill>
                <a:latin typeface="Calibri"/>
                <a:ea typeface="Calibri"/>
                <a:cs typeface="Calibri"/>
              </a:rPr>
              <a:t>Launch terms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FE447B-EED6-4782-8371-7D2329CF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Year 1-Year 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EA5AD8-E5FF-4BE6-BE27-F8F24555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defRPr>
            </a:pPr>
            <a:r>
              <a:rPr sz="1088" b="0" i="0">
                <a:solidFill>
                  <a:srgbClr val="D4DCE5"/>
                </a:solidFill>
                <a:latin typeface="Calibri"/>
                <a:ea typeface="Calibri"/>
                <a:cs typeface="Calibri"/>
              </a:rPr>
              <a:t>Moderate product risk classification: 3 of 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A9683-1F3B-4FDA-A374-5E003499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764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21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Investor factsheet snapshot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2499E-A8A6-4603-9B54-2E780A3C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669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31497-C2E2-41EF-8FFA-9B3096EB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Fixed net p.a. • 12.65% Platform / 13.65% Direct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9975B-D373-4278-9DA3-FD162D62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7622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9F03B6-7048-43A2-9C02-3C609502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860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Reference • 3-month JIBAR + 5% = 12.00%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A45BD8-5B72-4A08-9CC7-6BA0DBE6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2575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5CC82-2D38-46D3-9E78-E7C87D79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813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Allocation • 100% of net investable capital targeted within 21 days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57A651-0C35-494B-86CB-45AA5908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7528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E67397-3AB6-4011-A489-5E5EBA09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6766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Scale • approx. R200m underlying managed capital • sponsor-reported 36+ months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452301-960B-4341-8709-2754B240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9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512D36-1803-44D7-9E37-DE199F55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4648200" cy="4667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0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Client fees • 1.50% once-off in Year 1 • 0.50% p.a. from Year 2 under written mandate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E19D8B-9AA3-4FA9-94DE-B1130F59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048250"/>
            <a:ext cx="5295900" cy="781050"/>
          </a:xfrm>
          <a:prstGeom xmlns:a="http://schemas.openxmlformats.org/drawingml/2006/main" prst="roundRect">
            <a:avLst>
              <a:gd name="adj" fmla="val 0"/>
            </a:avLst>
          </a:prstGeom>
          <a:solidFill xmlns:a="http://schemas.openxmlformats.org/drawingml/2006/main">
            <a:srgbClr val="F4EE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D5AE71-BEC1-432B-AE87-6AD7FD31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911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9682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B6903C"/>
                </a:solidFill>
                <a:latin typeface="Calibri"/>
                <a:ea typeface="Calibri"/>
                <a:cs typeface="Calibri"/>
              </a:rPr>
              <a:t>LIFECYCLE ACCESS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ADAA2B-7EE0-4AB8-889D-87A06B8A1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29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defRPr>
            </a:pPr>
            <a:r>
              <a:rPr sz="1275" b="1" i="0">
                <a:solidFill>
                  <a:srgbClr val="081E3A"/>
                </a:solidFill>
                <a:latin typeface="Calibri"/>
                <a:ea typeface="Calibri"/>
                <a:cs typeface="Calibri"/>
              </a:rPr>
              <a:t>SENA • Structured Income • Series A • SENTRY-A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D331D9-3EF7-47A6-ABAB-410E4F7D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981700"/>
            <a:ext cx="529590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defRPr>
            </a:pPr>
            <a:r>
              <a:rPr sz="938" b="1" i="0">
                <a:solidFill>
                  <a:srgbClr val="596779"/>
                </a:solidFill>
                <a:latin typeface="Calibri"/>
                <a:ea typeface="Calibri"/>
                <a:cs typeface="Calibri"/>
              </a:rPr>
              <a:t>Moderate risk / 3 of 5 • client fees: 1.50% once-off Year 1 • 0.50% p.a. from Year 2 under written mandate</a:t>
            </a:r>
          </a:p>
        </p:txBody>
      </p:sp>
    </p:spTree>
    <p:extLst>
      <p:ext uri="{BB962C8B-B14F-4D97-AF65-F5344CB8AC3E}">
        <p14:creationId xmlns:p14="http://schemas.microsoft.com/office/powerpoint/2010/main" val="15847660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2026-09-09T09:42:50.2140000Z</dcterms:created>
  <dcterms:modified xsi:type="dcterms:W3CDTF">2026-09-09T09:42:50.2140000Z</dcterms:modified>
</coreProperties>
</file>